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40"/>
  </p:handoutMasterIdLst>
  <p:sldIdLst>
    <p:sldId id="4622" r:id="rId3"/>
    <p:sldId id="4646" r:id="rId5"/>
    <p:sldId id="4647" r:id="rId6"/>
    <p:sldId id="5028" r:id="rId7"/>
    <p:sldId id="5029" r:id="rId8"/>
    <p:sldId id="5030" r:id="rId9"/>
    <p:sldId id="5031" r:id="rId10"/>
    <p:sldId id="5032" r:id="rId11"/>
    <p:sldId id="5033" r:id="rId12"/>
    <p:sldId id="5034" r:id="rId13"/>
    <p:sldId id="5035" r:id="rId14"/>
    <p:sldId id="5026" r:id="rId15"/>
    <p:sldId id="4855" r:id="rId16"/>
    <p:sldId id="4948" r:id="rId17"/>
    <p:sldId id="5018" r:id="rId18"/>
    <p:sldId id="4859" r:id="rId19"/>
    <p:sldId id="4851" r:id="rId20"/>
    <p:sldId id="4852" r:id="rId21"/>
    <p:sldId id="4996" r:id="rId22"/>
    <p:sldId id="5021" r:id="rId23"/>
    <p:sldId id="5020" r:id="rId24"/>
    <p:sldId id="5017" r:id="rId25"/>
    <p:sldId id="5022" r:id="rId26"/>
    <p:sldId id="5023" r:id="rId27"/>
    <p:sldId id="5024" r:id="rId28"/>
    <p:sldId id="5025" r:id="rId29"/>
    <p:sldId id="4944" r:id="rId30"/>
    <p:sldId id="4958" r:id="rId31"/>
    <p:sldId id="4959" r:id="rId32"/>
    <p:sldId id="4853" r:id="rId33"/>
    <p:sldId id="4951" r:id="rId34"/>
    <p:sldId id="4960" r:id="rId35"/>
    <p:sldId id="4941" r:id="rId36"/>
    <p:sldId id="4985" r:id="rId37"/>
    <p:sldId id="4989" r:id="rId38"/>
    <p:sldId id="4669" r:id="rId39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66CA3"/>
    <a:srgbClr val="10517A"/>
    <a:srgbClr val="19B7F4"/>
    <a:srgbClr val="4BC1DD"/>
    <a:srgbClr val="EE9167"/>
    <a:srgbClr val="C00000"/>
    <a:srgbClr val="D14E5B"/>
    <a:srgbClr val="CA8F45"/>
    <a:srgbClr val="58A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9516" autoAdjust="0"/>
  </p:normalViewPr>
  <p:slideViewPr>
    <p:cSldViewPr>
      <p:cViewPr varScale="1">
        <p:scale>
          <a:sx n="104" d="100"/>
          <a:sy n="104" d="100"/>
        </p:scale>
        <p:origin x="-552" y="-96"/>
      </p:cViewPr>
      <p:guideLst>
        <p:guide orient="horz" pos="302"/>
        <p:guide orient="horz" pos="4148"/>
        <p:guide pos="4284"/>
        <p:guide pos="540"/>
        <p:guide pos="7467"/>
        <p:guide pos="7032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282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294378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50942" y="663997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84293" y="2248287"/>
            <a:ext cx="5231508" cy="101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b="1" dirty="0" smtClean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学习汇报</a:t>
            </a:r>
            <a:endParaRPr lang="zh-CN" altLang="en-US" sz="6600" b="1" dirty="0" smtClean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4522596"/>
            <a:ext cx="4386038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 smtClean="0">
                <a:solidFill>
                  <a:schemeClr val="bg1"/>
                </a:solidFill>
                <a:cs typeface="Arial" panose="020B0604020202090204" pitchFamily="34" charset="0"/>
              </a:rPr>
              <a:t>武汉纺织大学数学与计算机学院    蔡升豪</a:t>
            </a:r>
            <a:endParaRPr lang="zh-CN" altLang="en-US" sz="1800" dirty="0" smtClean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5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5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5" grpId="0" bldLvl="0" animBg="1"/>
      <p:bldP spid="13" grpId="0" bldLvl="0" animBg="1"/>
      <p:bldP spid="13" grpId="1" bldLvl="0" animBg="1"/>
      <p:bldP spid="14" grpId="0" bldLvl="0" animBg="1"/>
      <p:bldP spid="14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存在的局限和不足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8124190" y="1710690"/>
            <a:ext cx="324485" cy="16764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547735" y="1707515"/>
            <a:ext cx="3659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训练时生成器使用的神经网络特点具有局限性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8124190" y="3868420"/>
            <a:ext cx="324485" cy="16764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547735" y="2771140"/>
            <a:ext cx="4476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成对训练（监督学习）和非成对训练（弱监督学习）本质上的差距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8124190" y="2789555"/>
            <a:ext cx="324485" cy="16764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547735" y="3850005"/>
            <a:ext cx="4377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其他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....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" y="1071880"/>
            <a:ext cx="7689215" cy="47847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071880"/>
            <a:ext cx="6529705" cy="5688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总结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2008505" y="1646555"/>
            <a:ext cx="324485" cy="16764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861945" y="1543685"/>
            <a:ext cx="7194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论文提出了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这一模型用于解决图像转换问题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2008505" y="2871470"/>
            <a:ext cx="324485" cy="16764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862580" y="2223135"/>
            <a:ext cx="5765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通过无配对的图像训练，减少成本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2008505" y="2223135"/>
            <a:ext cx="324485" cy="16764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862580" y="2853055"/>
            <a:ext cx="57664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在很多场景下生成的图像效果更贴合真实图片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2008505" y="3448050"/>
            <a:ext cx="324485" cy="167640"/>
            <a:chOff x="789999" y="2242985"/>
            <a:chExt cx="504229" cy="378415"/>
          </a:xfrm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862580" y="3442970"/>
            <a:ext cx="365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......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708" y="3687370"/>
            <a:ext cx="432048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48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endParaRPr lang="en-US" altLang="zh-CN" sz="48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02976" y="1294078"/>
            <a:ext cx="26023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02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600"/>
                            </p:stCondLst>
                            <p:childTnLst>
                              <p:par>
                                <p:cTn id="40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的概念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的应用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31075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       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和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的区别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的改进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13684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何为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61690"/>
            <a:ext cx="19018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的具体应用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15462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的优化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167513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 vs GAN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7998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 descr="/Users/authorcai/Desktop/clc.jpegclc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93825" y="2747645"/>
            <a:ext cx="3962400" cy="2286000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857250" y="735013"/>
            <a:ext cx="3851275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3" grpId="0"/>
      <p:bldP spid="20" grpId="0"/>
      <p:bldP spid="5" grpId="0" animBg="1"/>
      <p:bldP spid="2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的概念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117470" y="1855553"/>
            <a:ext cx="419805" cy="31496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748155" y="1386205"/>
            <a:ext cx="107175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 latinLnBrk="0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来源于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2017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年在arxiv发布的一篇文章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《Unpaired Image-to-Image Translation using Cycle-Consistent Adversarial Networks》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691510" y="3941528"/>
            <a:ext cx="419805" cy="314960"/>
            <a:chOff x="789999" y="2242985"/>
            <a:chExt cx="504229" cy="37841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545715" y="286258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Image-to-Image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：处理图像问题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1691510" y="2862663"/>
            <a:ext cx="419805" cy="314960"/>
            <a:chOff x="789999" y="2242985"/>
            <a:chExt cx="504229" cy="37841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545715" y="3937000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Translation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：实现图像的转换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1691510" y="5020393"/>
            <a:ext cx="419805" cy="314960"/>
            <a:chOff x="789999" y="2242985"/>
            <a:chExt cx="504229" cy="37841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545715" y="4871720"/>
            <a:ext cx="95478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Unpaired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：图像可以是非配对的图像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Group 19"/>
          <p:cNvGrpSpPr/>
          <p:nvPr/>
        </p:nvGrpSpPr>
        <p:grpSpPr>
          <a:xfrm>
            <a:off x="1675000" y="6080208"/>
            <a:ext cx="419805" cy="314960"/>
            <a:chOff x="789999" y="2242985"/>
            <a:chExt cx="504229" cy="37841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9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529205" y="5931535"/>
            <a:ext cx="95478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Image-to-Image Translation using Cycle-Consistent Adversarial Networks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：使用了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模型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5" y="-3175"/>
            <a:ext cx="12858115" cy="377761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16240" y="-3175"/>
            <a:ext cx="4843145" cy="37738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06535" y="326390"/>
            <a:ext cx="344614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传统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GAN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无法解决的问题</a:t>
            </a:r>
            <a:endParaRPr lang="zh-CN" altLang="en-US" sz="20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11490" y="819785"/>
            <a:ext cx="4747260" cy="2461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在视觉学习方面需要特定的图像作为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target</a:t>
            </a:r>
            <a:endParaRPr lang="en-US" altLang="zh-CN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模型的适应性有限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模型训练时必须依赖匹配的图像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处理的是单个数据之间的匹配和映射（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a-&gt;b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eaLnBrk="1" latinLnBrk="0" hangingPunct="1"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其他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......</a:t>
            </a:r>
            <a:endParaRPr lang="en-US" altLang="zh-CN" sz="16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168275" y="4721225"/>
            <a:ext cx="7848600" cy="2215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基于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的模型训练实现的是从数据域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到数据域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之间的一一映射关系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基于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的模型具有较强的适应性，能够适应一系列的视觉问题场合</a:t>
            </a:r>
            <a:endParaRPr lang="en-US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基于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的模型的训练数据不需要要是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paired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，而要求风格一致即可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"/>
              <a:defRPr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基于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的模型目的在于成两个域之间的风格转换，在风格转换的同时，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None/>
              <a:defRPr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确保图中物体的几何形状和空间关系不发生变化，因此能够解决：</a:t>
            </a:r>
            <a:r>
              <a:rPr 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超分辨率问题、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风格转换问题、图像增强等问题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969" y="4300864"/>
            <a:ext cx="2664296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介绍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680"/>
            <a:ext cx="43834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lvl="0" algn="l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280" y="4010025"/>
            <a:ext cx="4724400" cy="281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的应用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 descr="/Users/authorcai/Desktop/CycleGAN效果.pngCycleGAN效果"/>
          <p:cNvPicPr>
            <a:picLocks noChangeAspect="1"/>
          </p:cNvPicPr>
          <p:nvPr/>
        </p:nvPicPr>
        <p:blipFill>
          <a:blip r:embed="rId1"/>
          <a:srcRect r="890" b="32196"/>
          <a:stretch>
            <a:fillRect/>
          </a:stretch>
        </p:blipFill>
        <p:spPr>
          <a:xfrm>
            <a:off x="1078865" y="958850"/>
            <a:ext cx="10607040" cy="33058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1195" y="4469130"/>
            <a:ext cx="1151763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GAN属于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的一种模型，由于其较强的通用性和较好的生成效果，得到广泛的应用：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风格迁移；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物品变形；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季节转换；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画作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-&gt;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照片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6656070" y="4331970"/>
            <a:ext cx="605155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的原理</a:t>
            </a:r>
            <a:endParaRPr lang="zh-CN" altLang="en-US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98226" y="1294078"/>
            <a:ext cx="24118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03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的结构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的各部分组成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的原理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CycleGAN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涉及的算法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19608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深度卷积对抗神经网络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54070"/>
            <a:ext cx="135826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DCGAN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的改进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206946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DCGAN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的具体训练过程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206946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DCGAN</a:t>
            </a: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的模型结构组成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深度对抗神经网络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5" name="图片 14" descr="/Users/authorcai/Desktop/aaa.jpgaa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60500" y="3175635"/>
            <a:ext cx="3948430" cy="1419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13" grpId="0"/>
      <p:bldP spid="17" grpId="0"/>
      <p:bldP spid="20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生成对抗网络的发展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220" y="6704965"/>
            <a:ext cx="349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的生成对抗模拟过程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490" y="958850"/>
            <a:ext cx="8312150" cy="5742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SubTitle_1"/>
          <p:cNvSpPr/>
          <p:nvPr>
            <p:custDataLst>
              <p:tags r:id="rId1"/>
            </p:custDataLst>
          </p:nvPr>
        </p:nvSpPr>
        <p:spPr bwMode="auto">
          <a:xfrm>
            <a:off x="5351785" y="1816126"/>
            <a:ext cx="1529979" cy="783537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60784" y="1759202"/>
            <a:ext cx="899058" cy="897384"/>
            <a:chOff x="5478334" y="1759202"/>
            <a:chExt cx="899058" cy="897384"/>
          </a:xfrm>
        </p:grpSpPr>
        <p:sp>
          <p:nvSpPr>
            <p:cNvPr id="4" name="MH_Other_1"/>
            <p:cNvSpPr/>
            <p:nvPr>
              <p:custDataLst>
                <p:tags r:id="rId2"/>
              </p:custDataLst>
            </p:nvPr>
          </p:nvSpPr>
          <p:spPr bwMode="auto">
            <a:xfrm>
              <a:off x="5478334" y="1759202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5" name="MH_Other_2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702680" y="1953412"/>
              <a:ext cx="450366" cy="508964"/>
            </a:xfrm>
            <a:custGeom>
              <a:avLst/>
              <a:gdLst>
                <a:gd name="T0" fmla="*/ 0 w 14953"/>
                <a:gd name="T1" fmla="*/ 0 h 16970"/>
                <a:gd name="T2" fmla="*/ 1361 w 14953"/>
                <a:gd name="T3" fmla="*/ 15274 h 16970"/>
                <a:gd name="T4" fmla="*/ 7472 w 14953"/>
                <a:gd name="T5" fmla="*/ 16970 h 16970"/>
                <a:gd name="T6" fmla="*/ 13590 w 14953"/>
                <a:gd name="T7" fmla="*/ 15274 h 16970"/>
                <a:gd name="T8" fmla="*/ 14953 w 14953"/>
                <a:gd name="T9" fmla="*/ 0 h 16970"/>
                <a:gd name="T10" fmla="*/ 0 w 14953"/>
                <a:gd name="T11" fmla="*/ 0 h 16970"/>
                <a:gd name="T12" fmla="*/ 12000 w 14953"/>
                <a:gd name="T13" fmla="*/ 4996 h 16970"/>
                <a:gd name="T14" fmla="*/ 11996 w 14953"/>
                <a:gd name="T15" fmla="*/ 4996 h 16970"/>
                <a:gd name="T16" fmla="*/ 4831 w 14953"/>
                <a:gd name="T17" fmla="*/ 4996 h 16970"/>
                <a:gd name="T18" fmla="*/ 5004 w 14953"/>
                <a:gd name="T19" fmla="*/ 6914 h 16970"/>
                <a:gd name="T20" fmla="*/ 11830 w 14953"/>
                <a:gd name="T21" fmla="*/ 6914 h 16970"/>
                <a:gd name="T22" fmla="*/ 11315 w 14953"/>
                <a:gd name="T23" fmla="*/ 12664 h 16970"/>
                <a:gd name="T24" fmla="*/ 7474 w 14953"/>
                <a:gd name="T25" fmla="*/ 13729 h 16970"/>
                <a:gd name="T26" fmla="*/ 3636 w 14953"/>
                <a:gd name="T27" fmla="*/ 12664 h 16970"/>
                <a:gd name="T28" fmla="*/ 3369 w 14953"/>
                <a:gd name="T29" fmla="*/ 9657 h 16970"/>
                <a:gd name="T30" fmla="*/ 5249 w 14953"/>
                <a:gd name="T31" fmla="*/ 9657 h 16970"/>
                <a:gd name="T32" fmla="*/ 5389 w 14953"/>
                <a:gd name="T33" fmla="*/ 11218 h 16970"/>
                <a:gd name="T34" fmla="*/ 7474 w 14953"/>
                <a:gd name="T35" fmla="*/ 11780 h 16970"/>
                <a:gd name="T36" fmla="*/ 9565 w 14953"/>
                <a:gd name="T37" fmla="*/ 11216 h 16970"/>
                <a:gd name="T38" fmla="*/ 9782 w 14953"/>
                <a:gd name="T39" fmla="*/ 8787 h 16970"/>
                <a:gd name="T40" fmla="*/ 3291 w 14953"/>
                <a:gd name="T41" fmla="*/ 8787 h 16970"/>
                <a:gd name="T42" fmla="*/ 2786 w 14953"/>
                <a:gd name="T43" fmla="*/ 3123 h 16970"/>
                <a:gd name="T44" fmla="*/ 12168 w 14953"/>
                <a:gd name="T45" fmla="*/ 3123 h 16970"/>
                <a:gd name="T46" fmla="*/ 12000 w 14953"/>
                <a:gd name="T47" fmla="*/ 4996 h 16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953" h="16970">
                  <a:moveTo>
                    <a:pt x="0" y="0"/>
                  </a:moveTo>
                  <a:lnTo>
                    <a:pt x="1361" y="15274"/>
                  </a:lnTo>
                  <a:lnTo>
                    <a:pt x="7472" y="16970"/>
                  </a:lnTo>
                  <a:lnTo>
                    <a:pt x="13590" y="15274"/>
                  </a:lnTo>
                  <a:lnTo>
                    <a:pt x="14953" y="0"/>
                  </a:lnTo>
                  <a:lnTo>
                    <a:pt x="0" y="0"/>
                  </a:lnTo>
                  <a:close/>
                  <a:moveTo>
                    <a:pt x="12000" y="4996"/>
                  </a:moveTo>
                  <a:lnTo>
                    <a:pt x="11996" y="4996"/>
                  </a:lnTo>
                  <a:lnTo>
                    <a:pt x="4831" y="4996"/>
                  </a:lnTo>
                  <a:lnTo>
                    <a:pt x="5004" y="6914"/>
                  </a:lnTo>
                  <a:lnTo>
                    <a:pt x="11830" y="6914"/>
                  </a:lnTo>
                  <a:lnTo>
                    <a:pt x="11315" y="12664"/>
                  </a:lnTo>
                  <a:lnTo>
                    <a:pt x="7474" y="13729"/>
                  </a:lnTo>
                  <a:lnTo>
                    <a:pt x="3636" y="12664"/>
                  </a:lnTo>
                  <a:lnTo>
                    <a:pt x="3369" y="9657"/>
                  </a:lnTo>
                  <a:lnTo>
                    <a:pt x="5249" y="9657"/>
                  </a:lnTo>
                  <a:lnTo>
                    <a:pt x="5389" y="11218"/>
                  </a:lnTo>
                  <a:lnTo>
                    <a:pt x="7474" y="11780"/>
                  </a:lnTo>
                  <a:lnTo>
                    <a:pt x="9565" y="11216"/>
                  </a:lnTo>
                  <a:lnTo>
                    <a:pt x="9782" y="8787"/>
                  </a:lnTo>
                  <a:lnTo>
                    <a:pt x="3291" y="8787"/>
                  </a:lnTo>
                  <a:lnTo>
                    <a:pt x="2786" y="3123"/>
                  </a:lnTo>
                  <a:lnTo>
                    <a:pt x="12168" y="3123"/>
                  </a:lnTo>
                  <a:lnTo>
                    <a:pt x="12000" y="49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/>
            <a:lstStyle/>
            <a:p>
              <a:pPr defTabSz="963930">
                <a:defRPr/>
              </a:pPr>
              <a:endParaRPr lang="en-US" sz="2000" kern="0">
                <a:solidFill>
                  <a:srgbClr val="000000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6" name="MH_Text_1"/>
          <p:cNvSpPr/>
          <p:nvPr>
            <p:custDataLst>
              <p:tags r:id="rId4"/>
            </p:custDataLst>
          </p:nvPr>
        </p:nvSpPr>
        <p:spPr>
          <a:xfrm>
            <a:off x="7216775" y="1992630"/>
            <a:ext cx="4347210" cy="4305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网络爬虫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r>
              <a:rPr lang="en-US" altLang="zh-CN" sz="1400" cap="all" dirty="0">
                <a:solidFill>
                  <a:schemeClr val="bg1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Generator adversarial networks</a:t>
            </a:r>
            <a:endParaRPr lang="en-US" altLang="zh-CN" sz="1400" cap="all" dirty="0">
              <a:solidFill>
                <a:schemeClr val="bg1">
                  <a:lumMod val="6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MH_SubTitle_2"/>
          <p:cNvSpPr/>
          <p:nvPr>
            <p:custDataLst>
              <p:tags r:id="rId5"/>
            </p:custDataLst>
          </p:nvPr>
        </p:nvSpPr>
        <p:spPr bwMode="auto">
          <a:xfrm>
            <a:off x="5351785" y="2854145"/>
            <a:ext cx="1529979" cy="783537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MH_Text_2"/>
          <p:cNvSpPr/>
          <p:nvPr>
            <p:custDataLst>
              <p:tags r:id="rId6"/>
            </p:custDataLst>
          </p:nvPr>
        </p:nvSpPr>
        <p:spPr>
          <a:xfrm>
            <a:off x="7216775" y="5074920"/>
            <a:ext cx="478345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闲鱼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app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爬虫进度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 algn="l"/>
            <a:r>
              <a:rPr lang="en-US" altLang="zh-CN" sz="1400" cap="all" dirty="0">
                <a:solidFill>
                  <a:schemeClr val="bg1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Generator adversarial networks with Cloth</a:t>
            </a:r>
            <a:endParaRPr lang="en-US" altLang="zh-CN" sz="1400" cap="all" dirty="0">
              <a:solidFill>
                <a:schemeClr val="bg1">
                  <a:lumMod val="6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2" name="MH_SubTitle_3"/>
          <p:cNvSpPr/>
          <p:nvPr>
            <p:custDataLst>
              <p:tags r:id="rId7"/>
            </p:custDataLst>
          </p:nvPr>
        </p:nvSpPr>
        <p:spPr bwMode="auto">
          <a:xfrm>
            <a:off x="5351785" y="3897185"/>
            <a:ext cx="1529979" cy="785212"/>
          </a:xfrm>
          <a:prstGeom prst="homePlate">
            <a:avLst/>
          </a:prstGeom>
          <a:solidFill>
            <a:schemeClr val="accent3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6" name="MH_Text_3"/>
          <p:cNvSpPr/>
          <p:nvPr>
            <p:custDataLst>
              <p:tags r:id="rId8"/>
            </p:custDataLst>
          </p:nvPr>
        </p:nvSpPr>
        <p:spPr>
          <a:xfrm>
            <a:off x="7216775" y="2892425"/>
            <a:ext cx="561657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app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爬虫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MH_SubTitle_4"/>
          <p:cNvSpPr/>
          <p:nvPr>
            <p:custDataLst>
              <p:tags r:id="rId9"/>
            </p:custDataLst>
          </p:nvPr>
        </p:nvSpPr>
        <p:spPr bwMode="auto">
          <a:xfrm>
            <a:off x="5351785" y="4940229"/>
            <a:ext cx="1529979" cy="785211"/>
          </a:xfrm>
          <a:prstGeom prst="homePlate">
            <a:avLst/>
          </a:prstGeom>
          <a:solidFill>
            <a:schemeClr val="accent4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algn="l" rotWithShape="0">
              <a:prstClr val="black">
                <a:alpha val="40000"/>
              </a:prstClr>
            </a:outerShdw>
          </a:effectLst>
        </p:spPr>
        <p:txBody>
          <a:bodyPr lIns="578612" tIns="48192" rIns="96378" bIns="77103" anchor="ctr"/>
          <a:lstStyle/>
          <a:p>
            <a:pPr defTabSz="963295">
              <a:defRPr/>
            </a:pPr>
            <a:r>
              <a:rPr lang="da-DK" sz="2530" kern="0" dirty="0" smtClean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  <a:endParaRPr lang="en-US" sz="2530" kern="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9" name="MH_Text_4"/>
          <p:cNvSpPr/>
          <p:nvPr>
            <p:custDataLst>
              <p:tags r:id="rId10"/>
            </p:custDataLst>
          </p:nvPr>
        </p:nvSpPr>
        <p:spPr>
          <a:xfrm>
            <a:off x="7216775" y="3935095"/>
            <a:ext cx="5452745" cy="7073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爬虫示例</a:t>
            </a: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-Bilibili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应用爬取</a:t>
            </a:r>
            <a:endParaRPr lang="zh-CN" altLang="en-US" sz="32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 sz="1400" cap="all" dirty="0">
                <a:solidFill>
                  <a:schemeClr val="bg1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INSTANCE OF Generator adversarial networks  </a:t>
            </a:r>
            <a:endParaRPr lang="en-US" altLang="zh-CN" sz="1400" cap="all" dirty="0">
              <a:solidFill>
                <a:schemeClr val="bg1">
                  <a:lumMod val="6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60784" y="4883305"/>
            <a:ext cx="899058" cy="899058"/>
            <a:chOff x="5478334" y="4883305"/>
            <a:chExt cx="899058" cy="899058"/>
          </a:xfrm>
        </p:grpSpPr>
        <p:sp>
          <p:nvSpPr>
            <p:cNvPr id="18" name="MH_Other_5"/>
            <p:cNvSpPr/>
            <p:nvPr>
              <p:custDataLst>
                <p:tags r:id="rId11"/>
              </p:custDataLst>
            </p:nvPr>
          </p:nvSpPr>
          <p:spPr bwMode="auto">
            <a:xfrm>
              <a:off x="5478334" y="4883305"/>
              <a:ext cx="899058" cy="89905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4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solidFill>
                  <a:schemeClr val="accent4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15376" name="MH_Other_6"/>
            <p:cNvSpPr/>
            <p:nvPr>
              <p:custDataLst>
                <p:tags r:id="rId12"/>
              </p:custDataLst>
            </p:nvPr>
          </p:nvSpPr>
          <p:spPr bwMode="auto">
            <a:xfrm>
              <a:off x="5639897" y="5050728"/>
              <a:ext cx="575933" cy="564213"/>
            </a:xfrm>
            <a:custGeom>
              <a:avLst/>
              <a:gdLst>
                <a:gd name="T0" fmla="*/ 2147483646 w 99"/>
                <a:gd name="T1" fmla="*/ 2147483646 h 97"/>
                <a:gd name="T2" fmla="*/ 2147483646 w 99"/>
                <a:gd name="T3" fmla="*/ 2147483646 h 97"/>
                <a:gd name="T4" fmla="*/ 2147483646 w 99"/>
                <a:gd name="T5" fmla="*/ 2147483646 h 97"/>
                <a:gd name="T6" fmla="*/ 2147483646 w 99"/>
                <a:gd name="T7" fmla="*/ 2147483646 h 97"/>
                <a:gd name="T8" fmla="*/ 2147483646 w 99"/>
                <a:gd name="T9" fmla="*/ 2147483646 h 97"/>
                <a:gd name="T10" fmla="*/ 2147483646 w 99"/>
                <a:gd name="T11" fmla="*/ 2147483646 h 97"/>
                <a:gd name="T12" fmla="*/ 2147483646 w 99"/>
                <a:gd name="T13" fmla="*/ 2147483646 h 97"/>
                <a:gd name="T14" fmla="*/ 2147483646 w 99"/>
                <a:gd name="T15" fmla="*/ 2147483646 h 97"/>
                <a:gd name="T16" fmla="*/ 2147483646 w 99"/>
                <a:gd name="T17" fmla="*/ 2147483646 h 97"/>
                <a:gd name="T18" fmla="*/ 2147483646 w 99"/>
                <a:gd name="T19" fmla="*/ 2147483646 h 97"/>
                <a:gd name="T20" fmla="*/ 2147483646 w 99"/>
                <a:gd name="T21" fmla="*/ 2147483646 h 97"/>
                <a:gd name="T22" fmla="*/ 2147483646 w 99"/>
                <a:gd name="T23" fmla="*/ 2147483646 h 97"/>
                <a:gd name="T24" fmla="*/ 2147483646 w 99"/>
                <a:gd name="T25" fmla="*/ 2147483646 h 97"/>
                <a:gd name="T26" fmla="*/ 2147483646 w 99"/>
                <a:gd name="T27" fmla="*/ 2147483646 h 97"/>
                <a:gd name="T28" fmla="*/ 2147483646 w 99"/>
                <a:gd name="T29" fmla="*/ 2147483646 h 97"/>
                <a:gd name="T30" fmla="*/ 0 w 99"/>
                <a:gd name="T31" fmla="*/ 2147483646 h 97"/>
                <a:gd name="T32" fmla="*/ 2147483646 w 99"/>
                <a:gd name="T33" fmla="*/ 2147483646 h 97"/>
                <a:gd name="T34" fmla="*/ 2147483646 w 99"/>
                <a:gd name="T35" fmla="*/ 2147483646 h 97"/>
                <a:gd name="T36" fmla="*/ 2147483646 w 99"/>
                <a:gd name="T37" fmla="*/ 0 h 97"/>
                <a:gd name="T38" fmla="*/ 2147483646 w 99"/>
                <a:gd name="T39" fmla="*/ 2147483646 h 97"/>
                <a:gd name="T40" fmla="*/ 2147483646 w 99"/>
                <a:gd name="T41" fmla="*/ 2147483646 h 97"/>
                <a:gd name="T42" fmla="*/ 2147483646 w 99"/>
                <a:gd name="T43" fmla="*/ 2147483646 h 97"/>
                <a:gd name="T44" fmla="*/ 2147483646 w 99"/>
                <a:gd name="T45" fmla="*/ 2147483646 h 97"/>
                <a:gd name="T46" fmla="*/ 2147483646 w 99"/>
                <a:gd name="T47" fmla="*/ 2147483646 h 97"/>
                <a:gd name="T48" fmla="*/ 2147483646 w 99"/>
                <a:gd name="T49" fmla="*/ 2147483646 h 97"/>
                <a:gd name="T50" fmla="*/ 2147483646 w 99"/>
                <a:gd name="T51" fmla="*/ 2147483646 h 97"/>
                <a:gd name="T52" fmla="*/ 2147483646 w 99"/>
                <a:gd name="T53" fmla="*/ 2147483646 h 97"/>
                <a:gd name="T54" fmla="*/ 2147483646 w 99"/>
                <a:gd name="T55" fmla="*/ 2147483646 h 97"/>
                <a:gd name="T56" fmla="*/ 2147483646 w 99"/>
                <a:gd name="T57" fmla="*/ 2147483646 h 97"/>
                <a:gd name="T58" fmla="*/ 2147483646 w 99"/>
                <a:gd name="T59" fmla="*/ 2147483646 h 97"/>
                <a:gd name="T60" fmla="*/ 2147483646 w 99"/>
                <a:gd name="T61" fmla="*/ 2147483646 h 97"/>
                <a:gd name="T62" fmla="*/ 2147483646 w 99"/>
                <a:gd name="T63" fmla="*/ 2147483646 h 97"/>
                <a:gd name="T64" fmla="*/ 2147483646 w 99"/>
                <a:gd name="T65" fmla="*/ 2147483646 h 97"/>
                <a:gd name="T66" fmla="*/ 2147483646 w 99"/>
                <a:gd name="T67" fmla="*/ 2147483646 h 97"/>
                <a:gd name="T68" fmla="*/ 2147483646 w 99"/>
                <a:gd name="T69" fmla="*/ 2147483646 h 97"/>
                <a:gd name="T70" fmla="*/ 2147483646 w 99"/>
                <a:gd name="T71" fmla="*/ 2147483646 h 97"/>
                <a:gd name="T72" fmla="*/ 2147483646 w 99"/>
                <a:gd name="T73" fmla="*/ 2147483646 h 97"/>
                <a:gd name="T74" fmla="*/ 2147483646 w 99"/>
                <a:gd name="T75" fmla="*/ 2147483646 h 97"/>
                <a:gd name="T76" fmla="*/ 2147483646 w 99"/>
                <a:gd name="T77" fmla="*/ 2147483646 h 9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97">
                  <a:moveTo>
                    <a:pt x="31" y="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2"/>
                    <a:pt x="50" y="23"/>
                  </a:cubicBezTo>
                  <a:cubicBezTo>
                    <a:pt x="50" y="28"/>
                    <a:pt x="48" y="33"/>
                    <a:pt x="44" y="3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27"/>
                    <a:pt x="36" y="23"/>
                    <a:pt x="34" y="20"/>
                  </a:cubicBezTo>
                  <a:cubicBezTo>
                    <a:pt x="31" y="17"/>
                    <a:pt x="27" y="16"/>
                    <a:pt x="24" y="1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1" y="6"/>
                    <a:pt x="25" y="3"/>
                    <a:pt x="31" y="1"/>
                  </a:cubicBezTo>
                  <a:close/>
                  <a:moveTo>
                    <a:pt x="23" y="21"/>
                  </a:moveTo>
                  <a:cubicBezTo>
                    <a:pt x="21" y="23"/>
                    <a:pt x="21" y="27"/>
                    <a:pt x="24" y="30"/>
                  </a:cubicBezTo>
                  <a:cubicBezTo>
                    <a:pt x="27" y="32"/>
                    <a:pt x="31" y="33"/>
                    <a:pt x="33" y="31"/>
                  </a:cubicBezTo>
                  <a:cubicBezTo>
                    <a:pt x="35" y="29"/>
                    <a:pt x="34" y="25"/>
                    <a:pt x="32" y="22"/>
                  </a:cubicBezTo>
                  <a:cubicBezTo>
                    <a:pt x="29" y="19"/>
                    <a:pt x="25" y="18"/>
                    <a:pt x="23" y="21"/>
                  </a:cubicBezTo>
                  <a:close/>
                  <a:moveTo>
                    <a:pt x="2" y="35"/>
                  </a:moveTo>
                  <a:cubicBezTo>
                    <a:pt x="1" y="36"/>
                    <a:pt x="1" y="38"/>
                    <a:pt x="0" y="4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70" y="97"/>
                    <a:pt x="99" y="72"/>
                    <a:pt x="89" y="4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0"/>
                    <a:pt x="37" y="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1"/>
                    <a:pt x="54" y="22"/>
                    <a:pt x="54" y="24"/>
                  </a:cubicBezTo>
                  <a:cubicBezTo>
                    <a:pt x="54" y="31"/>
                    <a:pt x="50" y="38"/>
                    <a:pt x="44" y="44"/>
                  </a:cubicBezTo>
                  <a:cubicBezTo>
                    <a:pt x="39" y="49"/>
                    <a:pt x="32" y="52"/>
                    <a:pt x="25" y="53"/>
                  </a:cubicBezTo>
                  <a:cubicBezTo>
                    <a:pt x="24" y="53"/>
                    <a:pt x="22" y="53"/>
                    <a:pt x="21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" y="35"/>
                    <a:pt x="2" y="35"/>
                    <a:pt x="2" y="35"/>
                  </a:cubicBezTo>
                  <a:close/>
                  <a:moveTo>
                    <a:pt x="12" y="14"/>
                  </a:moveTo>
                  <a:cubicBezTo>
                    <a:pt x="8" y="18"/>
                    <a:pt x="5" y="23"/>
                    <a:pt x="3" y="2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4" y="48"/>
                    <a:pt x="24" y="48"/>
                  </a:cubicBezTo>
                  <a:cubicBezTo>
                    <a:pt x="29" y="48"/>
                    <a:pt x="35" y="46"/>
                    <a:pt x="39" y="4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6"/>
                    <a:pt x="25" y="34"/>
                    <a:pt x="22" y="31"/>
                  </a:cubicBezTo>
                  <a:cubicBezTo>
                    <a:pt x="19" y="28"/>
                    <a:pt x="18" y="24"/>
                    <a:pt x="18" y="21"/>
                  </a:cubicBezTo>
                  <a:lnTo>
                    <a:pt x="12" y="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2000"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60784" y="3840262"/>
            <a:ext cx="899058" cy="899059"/>
            <a:chOff x="5478334" y="3840262"/>
            <a:chExt cx="899058" cy="899059"/>
          </a:xfrm>
        </p:grpSpPr>
        <p:sp>
          <p:nvSpPr>
            <p:cNvPr id="13" name="MH_Other_4"/>
            <p:cNvSpPr/>
            <p:nvPr>
              <p:custDataLst>
                <p:tags r:id="rId13"/>
              </p:custDataLst>
            </p:nvPr>
          </p:nvSpPr>
          <p:spPr bwMode="auto">
            <a:xfrm>
              <a:off x="5478334" y="3840262"/>
              <a:ext cx="899058" cy="89905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3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22" name="MH_Other_7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>
              <a:off x="5691798" y="4061259"/>
              <a:ext cx="472131" cy="457064"/>
            </a:xfrm>
            <a:custGeom>
              <a:avLst/>
              <a:gdLst>
                <a:gd name="T0" fmla="*/ 2147483646 w 5926"/>
                <a:gd name="T1" fmla="*/ 2147483646 h 5735"/>
                <a:gd name="T2" fmla="*/ 2147483646 w 5926"/>
                <a:gd name="T3" fmla="*/ 2147483646 h 5735"/>
                <a:gd name="T4" fmla="*/ 2147483646 w 5926"/>
                <a:gd name="T5" fmla="*/ 0 h 5735"/>
                <a:gd name="T6" fmla="*/ 2147483646 w 5926"/>
                <a:gd name="T7" fmla="*/ 2147483646 h 5735"/>
                <a:gd name="T8" fmla="*/ 2147483646 w 5926"/>
                <a:gd name="T9" fmla="*/ 2147483646 h 5735"/>
                <a:gd name="T10" fmla="*/ 2147483646 w 5926"/>
                <a:gd name="T11" fmla="*/ 2147483646 h 5735"/>
                <a:gd name="T12" fmla="*/ 0 w 5926"/>
                <a:gd name="T13" fmla="*/ 2147483646 h 5735"/>
                <a:gd name="T14" fmla="*/ 2147483646 w 5926"/>
                <a:gd name="T15" fmla="*/ 2147483646 h 5735"/>
                <a:gd name="T16" fmla="*/ 2147483646 w 5926"/>
                <a:gd name="T17" fmla="*/ 2147483646 h 5735"/>
                <a:gd name="T18" fmla="*/ 2147483646 w 5926"/>
                <a:gd name="T19" fmla="*/ 2147483646 h 5735"/>
                <a:gd name="T20" fmla="*/ 2147483646 w 5926"/>
                <a:gd name="T21" fmla="*/ 2147483646 h 5735"/>
                <a:gd name="T22" fmla="*/ 2147483646 w 5926"/>
                <a:gd name="T23" fmla="*/ 2147483646 h 5735"/>
                <a:gd name="T24" fmla="*/ 2147483646 w 5926"/>
                <a:gd name="T25" fmla="*/ 2147483646 h 5735"/>
                <a:gd name="T26" fmla="*/ 2147483646 w 5926"/>
                <a:gd name="T27" fmla="*/ 2147483646 h 5735"/>
                <a:gd name="T28" fmla="*/ 2147483646 w 5926"/>
                <a:gd name="T29" fmla="*/ 2147483646 h 5735"/>
                <a:gd name="T30" fmla="*/ 2147483646 w 5926"/>
                <a:gd name="T31" fmla="*/ 2147483646 h 5735"/>
                <a:gd name="T32" fmla="*/ 2147483646 w 5926"/>
                <a:gd name="T33" fmla="*/ 2147483646 h 5735"/>
                <a:gd name="T34" fmla="*/ 2147483646 w 5926"/>
                <a:gd name="T35" fmla="*/ 2147483646 h 5735"/>
                <a:gd name="T36" fmla="*/ 2147483646 w 5926"/>
                <a:gd name="T37" fmla="*/ 2147483646 h 5735"/>
                <a:gd name="T38" fmla="*/ 2147483646 w 5926"/>
                <a:gd name="T39" fmla="*/ 2147483646 h 5735"/>
                <a:gd name="T40" fmla="*/ 2147483646 w 5926"/>
                <a:gd name="T41" fmla="*/ 2147483646 h 5735"/>
                <a:gd name="T42" fmla="*/ 2147483646 w 5926"/>
                <a:gd name="T43" fmla="*/ 2147483646 h 5735"/>
                <a:gd name="T44" fmla="*/ 2147483646 w 5926"/>
                <a:gd name="T45" fmla="*/ 2147483646 h 5735"/>
                <a:gd name="T46" fmla="*/ 2147483646 w 5926"/>
                <a:gd name="T47" fmla="*/ 2147483646 h 5735"/>
                <a:gd name="T48" fmla="*/ 2147483646 w 5926"/>
                <a:gd name="T49" fmla="*/ 2147483646 h 5735"/>
                <a:gd name="T50" fmla="*/ 2147483646 w 5926"/>
                <a:gd name="T51" fmla="*/ 2147483646 h 5735"/>
                <a:gd name="T52" fmla="*/ 2147483646 w 5926"/>
                <a:gd name="T53" fmla="*/ 2147483646 h 5735"/>
                <a:gd name="T54" fmla="*/ 2147483646 w 5926"/>
                <a:gd name="T55" fmla="*/ 2147483646 h 5735"/>
                <a:gd name="T56" fmla="*/ 2147483646 w 5926"/>
                <a:gd name="T57" fmla="*/ 2147483646 h 5735"/>
                <a:gd name="T58" fmla="*/ 2147483646 w 5926"/>
                <a:gd name="T59" fmla="*/ 2147483646 h 5735"/>
                <a:gd name="T60" fmla="*/ 2147483646 w 5926"/>
                <a:gd name="T61" fmla="*/ 2147483646 h 5735"/>
                <a:gd name="T62" fmla="*/ 2147483646 w 5926"/>
                <a:gd name="T63" fmla="*/ 2147483646 h 5735"/>
                <a:gd name="T64" fmla="*/ 2147483646 w 5926"/>
                <a:gd name="T65" fmla="*/ 2147483646 h 5735"/>
                <a:gd name="T66" fmla="*/ 2147483646 w 5926"/>
                <a:gd name="T67" fmla="*/ 2147483646 h 5735"/>
                <a:gd name="T68" fmla="*/ 2147483646 w 5926"/>
                <a:gd name="T69" fmla="*/ 2147483646 h 5735"/>
                <a:gd name="T70" fmla="*/ 2147483646 w 5926"/>
                <a:gd name="T71" fmla="*/ 2147483646 h 5735"/>
                <a:gd name="T72" fmla="*/ 2147483646 w 5926"/>
                <a:gd name="T73" fmla="*/ 2147483646 h 5735"/>
                <a:gd name="T74" fmla="*/ 2147483646 w 5926"/>
                <a:gd name="T75" fmla="*/ 2147483646 h 5735"/>
                <a:gd name="T76" fmla="*/ 2147483646 w 5926"/>
                <a:gd name="T77" fmla="*/ 2147483646 h 5735"/>
                <a:gd name="T78" fmla="*/ 2147483646 w 5926"/>
                <a:gd name="T79" fmla="*/ 2147483646 h 5735"/>
                <a:gd name="T80" fmla="*/ 2147483646 w 5926"/>
                <a:gd name="T81" fmla="*/ 2147483646 h 5735"/>
                <a:gd name="T82" fmla="*/ 2147483646 w 5926"/>
                <a:gd name="T83" fmla="*/ 2147483646 h 5735"/>
                <a:gd name="T84" fmla="*/ 2147483646 w 5926"/>
                <a:gd name="T85" fmla="*/ 2147483646 h 5735"/>
                <a:gd name="T86" fmla="*/ 2147483646 w 5926"/>
                <a:gd name="T87" fmla="*/ 2147483646 h 5735"/>
                <a:gd name="T88" fmla="*/ 2147483646 w 5926"/>
                <a:gd name="T89" fmla="*/ 2147483646 h 5735"/>
                <a:gd name="T90" fmla="*/ 2147483646 w 5926"/>
                <a:gd name="T91" fmla="*/ 2147483646 h 5735"/>
                <a:gd name="T92" fmla="*/ 2147483646 w 5926"/>
                <a:gd name="T93" fmla="*/ 2147483646 h 5735"/>
                <a:gd name="T94" fmla="*/ 2147483646 w 5926"/>
                <a:gd name="T95" fmla="*/ 2147483646 h 5735"/>
                <a:gd name="T96" fmla="*/ 2147483646 w 5926"/>
                <a:gd name="T97" fmla="*/ 2147483646 h 5735"/>
                <a:gd name="T98" fmla="*/ 2147483646 w 5926"/>
                <a:gd name="T99" fmla="*/ 2147483646 h 5735"/>
                <a:gd name="T100" fmla="*/ 2147483646 w 5926"/>
                <a:gd name="T101" fmla="*/ 2147483646 h 573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926" h="5735">
                  <a:moveTo>
                    <a:pt x="0" y="5408"/>
                  </a:moveTo>
                  <a:lnTo>
                    <a:pt x="407" y="5408"/>
                  </a:lnTo>
                  <a:lnTo>
                    <a:pt x="407" y="1609"/>
                  </a:lnTo>
                  <a:lnTo>
                    <a:pt x="407" y="1495"/>
                  </a:lnTo>
                  <a:lnTo>
                    <a:pt x="520" y="1464"/>
                  </a:lnTo>
                  <a:lnTo>
                    <a:pt x="2110" y="1038"/>
                  </a:lnTo>
                  <a:lnTo>
                    <a:pt x="2300" y="987"/>
                  </a:lnTo>
                  <a:lnTo>
                    <a:pt x="3099" y="1516"/>
                  </a:lnTo>
                  <a:lnTo>
                    <a:pt x="3099" y="5408"/>
                  </a:lnTo>
                  <a:lnTo>
                    <a:pt x="3235" y="5408"/>
                  </a:lnTo>
                  <a:lnTo>
                    <a:pt x="3235" y="622"/>
                  </a:lnTo>
                  <a:lnTo>
                    <a:pt x="3235" y="506"/>
                  </a:lnTo>
                  <a:lnTo>
                    <a:pt x="3347" y="477"/>
                  </a:lnTo>
                  <a:lnTo>
                    <a:pt x="4938" y="50"/>
                  </a:lnTo>
                  <a:lnTo>
                    <a:pt x="5128" y="0"/>
                  </a:lnTo>
                  <a:lnTo>
                    <a:pt x="5926" y="524"/>
                  </a:lnTo>
                  <a:lnTo>
                    <a:pt x="5926" y="5713"/>
                  </a:lnTo>
                  <a:lnTo>
                    <a:pt x="5128" y="5713"/>
                  </a:lnTo>
                  <a:lnTo>
                    <a:pt x="4825" y="5713"/>
                  </a:lnTo>
                  <a:lnTo>
                    <a:pt x="4825" y="392"/>
                  </a:lnTo>
                  <a:lnTo>
                    <a:pt x="3536" y="738"/>
                  </a:lnTo>
                  <a:lnTo>
                    <a:pt x="3536" y="5434"/>
                  </a:lnTo>
                  <a:lnTo>
                    <a:pt x="3790" y="5434"/>
                  </a:lnTo>
                  <a:lnTo>
                    <a:pt x="3790" y="5735"/>
                  </a:lnTo>
                  <a:lnTo>
                    <a:pt x="2149" y="5735"/>
                  </a:lnTo>
                  <a:lnTo>
                    <a:pt x="1998" y="5735"/>
                  </a:lnTo>
                  <a:lnTo>
                    <a:pt x="1998" y="5583"/>
                  </a:lnTo>
                  <a:lnTo>
                    <a:pt x="1998" y="1379"/>
                  </a:lnTo>
                  <a:lnTo>
                    <a:pt x="709" y="1725"/>
                  </a:lnTo>
                  <a:lnTo>
                    <a:pt x="709" y="5559"/>
                  </a:lnTo>
                  <a:lnTo>
                    <a:pt x="709" y="5710"/>
                  </a:lnTo>
                  <a:lnTo>
                    <a:pt x="557" y="5710"/>
                  </a:lnTo>
                  <a:lnTo>
                    <a:pt x="0" y="5710"/>
                  </a:lnTo>
                  <a:lnTo>
                    <a:pt x="0" y="5408"/>
                  </a:lnTo>
                  <a:close/>
                  <a:moveTo>
                    <a:pt x="3760" y="3302"/>
                  </a:moveTo>
                  <a:lnTo>
                    <a:pt x="3760" y="3302"/>
                  </a:lnTo>
                  <a:lnTo>
                    <a:pt x="3760" y="3886"/>
                  </a:lnTo>
                  <a:lnTo>
                    <a:pt x="3920" y="3886"/>
                  </a:lnTo>
                  <a:lnTo>
                    <a:pt x="4084" y="3886"/>
                  </a:lnTo>
                  <a:lnTo>
                    <a:pt x="4084" y="3287"/>
                  </a:lnTo>
                  <a:lnTo>
                    <a:pt x="3920" y="3295"/>
                  </a:lnTo>
                  <a:lnTo>
                    <a:pt x="3760" y="3302"/>
                  </a:lnTo>
                  <a:close/>
                  <a:moveTo>
                    <a:pt x="4271" y="819"/>
                  </a:moveTo>
                  <a:lnTo>
                    <a:pt x="4271" y="819"/>
                  </a:lnTo>
                  <a:lnTo>
                    <a:pt x="4271" y="1426"/>
                  </a:lnTo>
                  <a:lnTo>
                    <a:pt x="4444" y="1394"/>
                  </a:lnTo>
                  <a:lnTo>
                    <a:pt x="4622" y="1361"/>
                  </a:lnTo>
                  <a:lnTo>
                    <a:pt x="4622" y="736"/>
                  </a:lnTo>
                  <a:lnTo>
                    <a:pt x="4444" y="778"/>
                  </a:lnTo>
                  <a:lnTo>
                    <a:pt x="4271" y="819"/>
                  </a:lnTo>
                  <a:close/>
                  <a:moveTo>
                    <a:pt x="3760" y="938"/>
                  </a:moveTo>
                  <a:lnTo>
                    <a:pt x="3760" y="938"/>
                  </a:lnTo>
                  <a:lnTo>
                    <a:pt x="3760" y="1522"/>
                  </a:lnTo>
                  <a:lnTo>
                    <a:pt x="3920" y="1492"/>
                  </a:lnTo>
                  <a:lnTo>
                    <a:pt x="4084" y="1461"/>
                  </a:lnTo>
                  <a:lnTo>
                    <a:pt x="4084" y="863"/>
                  </a:lnTo>
                  <a:lnTo>
                    <a:pt x="3920" y="901"/>
                  </a:lnTo>
                  <a:lnTo>
                    <a:pt x="3760" y="938"/>
                  </a:lnTo>
                  <a:close/>
                  <a:moveTo>
                    <a:pt x="4271" y="1640"/>
                  </a:moveTo>
                  <a:lnTo>
                    <a:pt x="4271" y="1640"/>
                  </a:lnTo>
                  <a:lnTo>
                    <a:pt x="4271" y="2245"/>
                  </a:lnTo>
                  <a:lnTo>
                    <a:pt x="4444" y="2224"/>
                  </a:lnTo>
                  <a:lnTo>
                    <a:pt x="4622" y="2202"/>
                  </a:lnTo>
                  <a:lnTo>
                    <a:pt x="4622" y="1580"/>
                  </a:lnTo>
                  <a:lnTo>
                    <a:pt x="4444" y="1609"/>
                  </a:lnTo>
                  <a:lnTo>
                    <a:pt x="4271" y="1640"/>
                  </a:lnTo>
                  <a:close/>
                  <a:moveTo>
                    <a:pt x="3760" y="1727"/>
                  </a:moveTo>
                  <a:lnTo>
                    <a:pt x="3760" y="1727"/>
                  </a:lnTo>
                  <a:lnTo>
                    <a:pt x="3760" y="2310"/>
                  </a:lnTo>
                  <a:lnTo>
                    <a:pt x="3920" y="2290"/>
                  </a:lnTo>
                  <a:lnTo>
                    <a:pt x="4084" y="2269"/>
                  </a:lnTo>
                  <a:lnTo>
                    <a:pt x="4084" y="1670"/>
                  </a:lnTo>
                  <a:lnTo>
                    <a:pt x="3920" y="1699"/>
                  </a:lnTo>
                  <a:lnTo>
                    <a:pt x="3760" y="1727"/>
                  </a:lnTo>
                  <a:close/>
                  <a:moveTo>
                    <a:pt x="4271" y="2459"/>
                  </a:moveTo>
                  <a:lnTo>
                    <a:pt x="4271" y="2459"/>
                  </a:lnTo>
                  <a:lnTo>
                    <a:pt x="4271" y="3066"/>
                  </a:lnTo>
                  <a:lnTo>
                    <a:pt x="4444" y="3055"/>
                  </a:lnTo>
                  <a:lnTo>
                    <a:pt x="4622" y="3044"/>
                  </a:lnTo>
                  <a:lnTo>
                    <a:pt x="4622" y="2421"/>
                  </a:lnTo>
                  <a:lnTo>
                    <a:pt x="4444" y="2440"/>
                  </a:lnTo>
                  <a:lnTo>
                    <a:pt x="4271" y="2459"/>
                  </a:lnTo>
                  <a:close/>
                  <a:moveTo>
                    <a:pt x="3760" y="2515"/>
                  </a:moveTo>
                  <a:lnTo>
                    <a:pt x="3760" y="2515"/>
                  </a:lnTo>
                  <a:lnTo>
                    <a:pt x="3760" y="3098"/>
                  </a:lnTo>
                  <a:lnTo>
                    <a:pt x="3920" y="3087"/>
                  </a:lnTo>
                  <a:lnTo>
                    <a:pt x="4084" y="3078"/>
                  </a:lnTo>
                  <a:lnTo>
                    <a:pt x="4084" y="2479"/>
                  </a:lnTo>
                  <a:lnTo>
                    <a:pt x="3920" y="2497"/>
                  </a:lnTo>
                  <a:lnTo>
                    <a:pt x="3760" y="2515"/>
                  </a:lnTo>
                  <a:close/>
                  <a:moveTo>
                    <a:pt x="4271" y="3279"/>
                  </a:moveTo>
                  <a:lnTo>
                    <a:pt x="4271" y="3279"/>
                  </a:lnTo>
                  <a:lnTo>
                    <a:pt x="4271" y="3886"/>
                  </a:lnTo>
                  <a:lnTo>
                    <a:pt x="4444" y="3886"/>
                  </a:lnTo>
                  <a:lnTo>
                    <a:pt x="4622" y="3886"/>
                  </a:lnTo>
                  <a:lnTo>
                    <a:pt x="4622" y="3262"/>
                  </a:lnTo>
                  <a:lnTo>
                    <a:pt x="4444" y="3270"/>
                  </a:lnTo>
                  <a:lnTo>
                    <a:pt x="4271" y="3279"/>
                  </a:lnTo>
                  <a:close/>
                  <a:moveTo>
                    <a:pt x="918" y="4350"/>
                  </a:moveTo>
                  <a:lnTo>
                    <a:pt x="918" y="4350"/>
                  </a:lnTo>
                  <a:lnTo>
                    <a:pt x="918" y="4933"/>
                  </a:lnTo>
                  <a:lnTo>
                    <a:pt x="1077" y="4933"/>
                  </a:lnTo>
                  <a:lnTo>
                    <a:pt x="1241" y="4933"/>
                  </a:lnTo>
                  <a:lnTo>
                    <a:pt x="1241" y="4334"/>
                  </a:lnTo>
                  <a:lnTo>
                    <a:pt x="1077" y="4343"/>
                  </a:lnTo>
                  <a:lnTo>
                    <a:pt x="918" y="4350"/>
                  </a:lnTo>
                  <a:close/>
                  <a:moveTo>
                    <a:pt x="1429" y="1866"/>
                  </a:moveTo>
                  <a:lnTo>
                    <a:pt x="1429" y="1866"/>
                  </a:lnTo>
                  <a:lnTo>
                    <a:pt x="1429" y="2473"/>
                  </a:lnTo>
                  <a:lnTo>
                    <a:pt x="1601" y="2441"/>
                  </a:lnTo>
                  <a:lnTo>
                    <a:pt x="1780" y="2407"/>
                  </a:lnTo>
                  <a:lnTo>
                    <a:pt x="1780" y="1784"/>
                  </a:lnTo>
                  <a:lnTo>
                    <a:pt x="1601" y="1825"/>
                  </a:lnTo>
                  <a:lnTo>
                    <a:pt x="1429" y="1866"/>
                  </a:lnTo>
                  <a:close/>
                  <a:moveTo>
                    <a:pt x="918" y="1986"/>
                  </a:moveTo>
                  <a:lnTo>
                    <a:pt x="918" y="1986"/>
                  </a:lnTo>
                  <a:lnTo>
                    <a:pt x="918" y="2569"/>
                  </a:lnTo>
                  <a:lnTo>
                    <a:pt x="1077" y="2539"/>
                  </a:lnTo>
                  <a:lnTo>
                    <a:pt x="1241" y="2509"/>
                  </a:lnTo>
                  <a:lnTo>
                    <a:pt x="1241" y="1909"/>
                  </a:lnTo>
                  <a:lnTo>
                    <a:pt x="1077" y="1948"/>
                  </a:lnTo>
                  <a:lnTo>
                    <a:pt x="918" y="1986"/>
                  </a:lnTo>
                  <a:close/>
                  <a:moveTo>
                    <a:pt x="1429" y="2686"/>
                  </a:moveTo>
                  <a:lnTo>
                    <a:pt x="1429" y="2686"/>
                  </a:lnTo>
                  <a:lnTo>
                    <a:pt x="1429" y="3293"/>
                  </a:lnTo>
                  <a:lnTo>
                    <a:pt x="1601" y="3272"/>
                  </a:lnTo>
                  <a:lnTo>
                    <a:pt x="1780" y="3249"/>
                  </a:lnTo>
                  <a:lnTo>
                    <a:pt x="1780" y="2626"/>
                  </a:lnTo>
                  <a:lnTo>
                    <a:pt x="1601" y="2656"/>
                  </a:lnTo>
                  <a:lnTo>
                    <a:pt x="1429" y="2686"/>
                  </a:lnTo>
                  <a:close/>
                  <a:moveTo>
                    <a:pt x="918" y="2773"/>
                  </a:moveTo>
                  <a:lnTo>
                    <a:pt x="918" y="2773"/>
                  </a:lnTo>
                  <a:lnTo>
                    <a:pt x="918" y="3357"/>
                  </a:lnTo>
                  <a:lnTo>
                    <a:pt x="1077" y="3337"/>
                  </a:lnTo>
                  <a:lnTo>
                    <a:pt x="1241" y="3316"/>
                  </a:lnTo>
                  <a:lnTo>
                    <a:pt x="1241" y="2718"/>
                  </a:lnTo>
                  <a:lnTo>
                    <a:pt x="1077" y="2746"/>
                  </a:lnTo>
                  <a:lnTo>
                    <a:pt x="918" y="2773"/>
                  </a:lnTo>
                  <a:close/>
                  <a:moveTo>
                    <a:pt x="1429" y="3507"/>
                  </a:moveTo>
                  <a:lnTo>
                    <a:pt x="1429" y="3507"/>
                  </a:lnTo>
                  <a:lnTo>
                    <a:pt x="1429" y="4113"/>
                  </a:lnTo>
                  <a:lnTo>
                    <a:pt x="1601" y="4103"/>
                  </a:lnTo>
                  <a:lnTo>
                    <a:pt x="1780" y="4091"/>
                  </a:lnTo>
                  <a:lnTo>
                    <a:pt x="1780" y="3468"/>
                  </a:lnTo>
                  <a:lnTo>
                    <a:pt x="1601" y="3488"/>
                  </a:lnTo>
                  <a:lnTo>
                    <a:pt x="1429" y="3507"/>
                  </a:lnTo>
                  <a:close/>
                  <a:moveTo>
                    <a:pt x="918" y="3562"/>
                  </a:moveTo>
                  <a:lnTo>
                    <a:pt x="918" y="3562"/>
                  </a:lnTo>
                  <a:lnTo>
                    <a:pt x="918" y="4145"/>
                  </a:lnTo>
                  <a:lnTo>
                    <a:pt x="1077" y="4135"/>
                  </a:lnTo>
                  <a:lnTo>
                    <a:pt x="1241" y="4125"/>
                  </a:lnTo>
                  <a:lnTo>
                    <a:pt x="1241" y="3527"/>
                  </a:lnTo>
                  <a:lnTo>
                    <a:pt x="1077" y="3544"/>
                  </a:lnTo>
                  <a:lnTo>
                    <a:pt x="918" y="3562"/>
                  </a:lnTo>
                  <a:close/>
                  <a:moveTo>
                    <a:pt x="1429" y="4326"/>
                  </a:moveTo>
                  <a:lnTo>
                    <a:pt x="1429" y="4326"/>
                  </a:lnTo>
                  <a:lnTo>
                    <a:pt x="1429" y="4933"/>
                  </a:lnTo>
                  <a:lnTo>
                    <a:pt x="1601" y="4933"/>
                  </a:lnTo>
                  <a:lnTo>
                    <a:pt x="1780" y="4933"/>
                  </a:lnTo>
                  <a:lnTo>
                    <a:pt x="1780" y="4309"/>
                  </a:lnTo>
                  <a:lnTo>
                    <a:pt x="1601" y="4318"/>
                  </a:lnTo>
                  <a:lnTo>
                    <a:pt x="1429" y="43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8" bIns="96435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60784" y="2797221"/>
            <a:ext cx="899058" cy="897384"/>
            <a:chOff x="5478334" y="2797221"/>
            <a:chExt cx="899058" cy="897384"/>
          </a:xfrm>
        </p:grpSpPr>
        <p:sp>
          <p:nvSpPr>
            <p:cNvPr id="8" name="MH_Other_3"/>
            <p:cNvSpPr/>
            <p:nvPr>
              <p:custDataLst>
                <p:tags r:id="rId15"/>
              </p:custDataLst>
            </p:nvPr>
          </p:nvSpPr>
          <p:spPr bwMode="auto">
            <a:xfrm>
              <a:off x="5478334" y="2797221"/>
              <a:ext cx="899058" cy="8973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92871" tIns="154297" rIns="192871" bIns="154297"/>
            <a:lstStyle/>
            <a:p>
              <a:pPr algn="ctr" defTabSz="982980">
                <a:lnSpc>
                  <a:spcPct val="90000"/>
                </a:lnSpc>
                <a:defRPr/>
              </a:pPr>
              <a:endParaRPr lang="en-US" sz="253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  <p:sp>
          <p:nvSpPr>
            <p:cNvPr id="26" name="MH_Other_8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 bwMode="auto">
            <a:xfrm>
              <a:off x="5691798" y="3078491"/>
              <a:ext cx="472131" cy="334845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8218" bIns="96435" anchor="b"/>
            <a:lstStyle/>
            <a:p>
              <a:pPr algn="ctr" defTabSz="963930">
                <a:defRPr/>
              </a:pPr>
              <a:endParaRPr lang="zh-CN" altLang="en-US" sz="2000" spc="-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90204" pitchFamily="34" charset="0"/>
                <a:ea typeface="微软雅黑" panose="020B0503020204020204" pitchFamily="34" charset="-122"/>
                <a:cs typeface="Segoe UI" pitchFamily="34" charset="0"/>
                <a:sym typeface="Arial" panose="020B0604020202090204" pitchFamily="34" charset="0"/>
              </a:endParaRPr>
            </a:p>
          </p:txBody>
        </p:sp>
      </p:grpSp>
      <p:sp>
        <p:nvSpPr>
          <p:cNvPr id="20" name="MH_Others_1"/>
          <p:cNvSpPr txBox="1"/>
          <p:nvPr>
            <p:custDataLst>
              <p:tags r:id="rId17"/>
            </p:custDataLst>
          </p:nvPr>
        </p:nvSpPr>
        <p:spPr>
          <a:xfrm>
            <a:off x="2209787" y="1881487"/>
            <a:ext cx="1769715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目录</a:t>
            </a:r>
            <a:endParaRPr lang="zh-CN" altLang="en-US" sz="115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1" name="MH_Others_2"/>
          <p:cNvSpPr txBox="1"/>
          <p:nvPr>
            <p:custDataLst>
              <p:tags r:id="rId18"/>
            </p:custDataLst>
          </p:nvPr>
        </p:nvSpPr>
        <p:spPr>
          <a:xfrm rot="5400000">
            <a:off x="362005" y="3440229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zh-CN" altLang="en-US" sz="44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" grpId="0" animBg="1"/>
      <p:bldP spid="6" grpId="0"/>
      <p:bldP spid="7" grpId="0" animBg="1"/>
      <p:bldP spid="11" grpId="0"/>
      <p:bldP spid="12" grpId="0" animBg="1"/>
      <p:bldP spid="16" grpId="0"/>
      <p:bldP spid="17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的结构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7550150" y="1351915"/>
            <a:ext cx="324485" cy="16764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404225" y="1348740"/>
            <a:ext cx="4332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输入：真实图像、配对的训练数据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7550150" y="2576830"/>
            <a:ext cx="324485" cy="16764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404225" y="1928495"/>
            <a:ext cx="31667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输出：生成的图像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7550150" y="1928495"/>
            <a:ext cx="324485" cy="16764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404225" y="2558415"/>
            <a:ext cx="40100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（生成器）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*1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（判别器）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*1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7550150" y="3153410"/>
            <a:ext cx="324485" cy="167640"/>
            <a:chOff x="789999" y="2242985"/>
            <a:chExt cx="504229" cy="378415"/>
          </a:xfrm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404225" y="3148330"/>
            <a:ext cx="365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Loss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：损失函数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*1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" name="图片 18" descr="/Users/authorcai/Desktop/GAN.pngGA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1960" y="1844040"/>
            <a:ext cx="6577965" cy="412369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6670040" y="4076700"/>
            <a:ext cx="606679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使用Generator从a产生一个假的b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使用Determinator判断这个假的b是否属于B集合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并将这个信息反馈至Generator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通过逐次分别提高Generator与Discriminator的能力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最终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达到使Generator能以假乱真的能力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51460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的结构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9" name="图片 18" descr="/Users/authorcai/Desktop/CycleGAN1.pngCycleGAN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1325" y="1270635"/>
            <a:ext cx="5632450" cy="2736215"/>
          </a:xfrm>
          <a:prstGeom prst="rect">
            <a:avLst/>
          </a:prstGeom>
        </p:spPr>
      </p:pic>
      <p:grpSp>
        <p:nvGrpSpPr>
          <p:cNvPr id="18" name="Group 19"/>
          <p:cNvGrpSpPr/>
          <p:nvPr/>
        </p:nvGrpSpPr>
        <p:grpSpPr>
          <a:xfrm>
            <a:off x="7240905" y="1437005"/>
            <a:ext cx="324485" cy="167640"/>
            <a:chOff x="789999" y="2242985"/>
            <a:chExt cx="504229" cy="378415"/>
          </a:xfrm>
        </p:grpSpPr>
        <p:sp>
          <p:nvSpPr>
            <p:cNvPr id="2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194040" y="1334135"/>
            <a:ext cx="4377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输入：真实图像、非配对的风格图像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3" name="Group 19"/>
          <p:cNvGrpSpPr/>
          <p:nvPr/>
        </p:nvGrpSpPr>
        <p:grpSpPr>
          <a:xfrm>
            <a:off x="7240905" y="2661920"/>
            <a:ext cx="324485" cy="167640"/>
            <a:chOff x="789999" y="2242985"/>
            <a:chExt cx="504229" cy="378415"/>
          </a:xfrm>
        </p:grpSpPr>
        <p:sp>
          <p:nvSpPr>
            <p:cNvPr id="2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6" name="Group 19"/>
          <p:cNvGrpSpPr/>
          <p:nvPr/>
        </p:nvGrpSpPr>
        <p:grpSpPr>
          <a:xfrm>
            <a:off x="7240905" y="2013585"/>
            <a:ext cx="324485" cy="167640"/>
            <a:chOff x="789999" y="2242985"/>
            <a:chExt cx="504229" cy="378415"/>
          </a:xfrm>
        </p:grpSpPr>
        <p:sp>
          <p:nvSpPr>
            <p:cNvPr id="27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8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9" name="Group 19"/>
          <p:cNvGrpSpPr/>
          <p:nvPr/>
        </p:nvGrpSpPr>
        <p:grpSpPr>
          <a:xfrm>
            <a:off x="7240905" y="3238500"/>
            <a:ext cx="324485" cy="167640"/>
            <a:chOff x="789999" y="2242985"/>
            <a:chExt cx="504229" cy="378415"/>
          </a:xfrm>
        </p:grpSpPr>
        <p:sp>
          <p:nvSpPr>
            <p:cNvPr id="3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194040" y="3233420"/>
            <a:ext cx="36595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Loss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：损失函数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*3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4" name="图片 33" descr="/Users/authorcai/Desktop/CycleGAN2.pngCycleGAN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7025" y="4222115"/>
            <a:ext cx="5861050" cy="273621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194040" y="1929130"/>
            <a:ext cx="4476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输出：生成的图像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194040" y="2559050"/>
            <a:ext cx="4377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（生成器）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*2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（判别器）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*2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95670" y="3874770"/>
            <a:ext cx="68707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使用GeneratorA2B 从Input_A 产生一个假的Generated_B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GeneratorB2A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将假的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Generated_B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映射回A，产生一个假的Cyclic_A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使用GeneratorB2A 从Input_B 产生一个假的Generated_A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GeneratorA2B 将假的Generated_A映射回B，产生一个假的Cyclic_B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Discriminator A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Discriminator B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判别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GeneratorA2B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B2A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的效果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判断假的Cyclic_A是否同Input_A近似.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判断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假的Cyclic_B是否同Input_B近似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495800" y="4335145"/>
            <a:ext cx="528066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（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）：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从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域中的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产生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域中的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，并用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判别；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从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域中的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产生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域中的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，并用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判别；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5800" y="5347970"/>
            <a:ext cx="625157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（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）：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l"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通过生成器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判别后，通过生成器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l"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比较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和假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，计算二者的损失函数；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5800" y="6371590"/>
            <a:ext cx="6251575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（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）：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l">
              <a:buFont typeface="Wingdings" panose="05000000000000000000" charset="0"/>
              <a:buChar char=""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通过生成器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F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Dx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判别后，通过生成器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742950" lvl="1" indent="-285750" algn="l">
              <a:buFont typeface="Wingdings" panose="05000000000000000000" charset="0"/>
              <a:buChar char=""/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比较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和假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y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，计算二者的损失函数；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7330"/>
            <a:ext cx="70338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的改进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/Users/authorcai/Desktop/abc.pngabc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91845" y="1078230"/>
            <a:ext cx="11068050" cy="2977515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3729225" y="440752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29225" y="536665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3729225" y="634915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/>
      <p:bldP spid="20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的原理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1220" y="6551930"/>
            <a:ext cx="349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的映射过程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02105" y="5680710"/>
            <a:ext cx="1318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Input_x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68240" y="5680710"/>
            <a:ext cx="2648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Output G(x)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63025" y="5680710"/>
            <a:ext cx="320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Output F(G(x))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1555115"/>
            <a:ext cx="12662535" cy="311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" y="1555115"/>
            <a:ext cx="12497435" cy="3136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567815"/>
            <a:ext cx="12484735" cy="3124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" y="1555115"/>
            <a:ext cx="10900410" cy="3607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57120" y="149350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的目标损失函数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11325" y="1490345"/>
            <a:ext cx="35750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构建目标损失函数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V(D,G)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4" name="图片 3" descr="/Users/authorcai/Desktop/FG.pngF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13935" y="1174433"/>
            <a:ext cx="7164705" cy="9061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400" y="1833245"/>
            <a:ext cx="12776835" cy="2722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目标函数包括两部分：对抗损失、循环一致损失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对抗损失：生成的图片接近与目标图片；循环一致损失：防止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FG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矛盾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(G,Dy,X,Y)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表示的是通过生成器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将图像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转换成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，并接收判别器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判别这一情况下的损失函数计算；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GAN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(F,Dx,Y,X)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表示的是通过生成器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F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将图像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转换成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，并接收判别器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Dx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判别这一情况下的损失函数计算；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Lcyc(G,F)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表示的是通过生成器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F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将生成的假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转换成假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，通过生成器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将生成的假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转换成假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，并将真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和假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，真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和假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计算损失函数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 descr="/Users/authorcai/Desktop/L.pngL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76340" y="982345"/>
            <a:ext cx="4642485" cy="1290955"/>
          </a:xfrm>
          <a:prstGeom prst="rect">
            <a:avLst/>
          </a:prstGeom>
        </p:spPr>
      </p:pic>
      <p:pic>
        <p:nvPicPr>
          <p:cNvPr id="3" name="图片 2" descr="/Users/authorcai/Desktop/abc.pngabc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000" y="4513580"/>
            <a:ext cx="10339705" cy="27813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2700020" y="5441315"/>
            <a:ext cx="504190" cy="5041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42030" y="5103495"/>
            <a:ext cx="627380" cy="5041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549140" y="4710430"/>
            <a:ext cx="2070100" cy="10083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700020" y="6446520"/>
            <a:ext cx="504190" cy="50419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587500" y="5103495"/>
            <a:ext cx="751205" cy="50419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181340" y="4710430"/>
            <a:ext cx="2070100" cy="100838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808345" y="5945505"/>
            <a:ext cx="2070100" cy="100838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81340" y="5942330"/>
            <a:ext cx="2070100" cy="100838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394950" y="4843145"/>
            <a:ext cx="1087755" cy="100838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814185" y="4843145"/>
            <a:ext cx="1064260" cy="1008380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215895" y="192403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GAN_Loss()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70100" y="1705610"/>
            <a:ext cx="85858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对抗损失：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GAN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(G,Dy,X,Y)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：得到生成器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和判别器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Dy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的最优解，目的在于使生成的图像尽可能接近风格图像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199385" y="4634217"/>
            <a:ext cx="419805" cy="315056"/>
            <a:chOff x="789999" y="2242985"/>
            <a:chExt cx="504229" cy="378415"/>
          </a:xfrm>
        </p:grpSpPr>
        <p:sp>
          <p:nvSpPr>
            <p:cNvPr id="3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070100" y="4404995"/>
            <a:ext cx="91992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对抗损失损失：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GAN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(F,Dx,Y,X)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：得到生成器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F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和判别器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Dx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的最优解，目的在于使生成的图片尽可能接近真实图像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2867025"/>
            <a:ext cx="7785735" cy="1498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990" y="3169920"/>
            <a:ext cx="4798695" cy="3848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30" y="6052820"/>
            <a:ext cx="5037455" cy="43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215895" y="192403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Cyclic_Loss()</a:t>
            </a:r>
            <a:endParaRPr lang="en-US" altLang="zh-CN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70100" y="1920875"/>
            <a:ext cx="7129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循环一致损失：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Lcyc(G,F)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：调整生成器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F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和生成器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，目的在于使得生成的图像和真实的图像保持匹配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9590" y="2905125"/>
            <a:ext cx="6718935" cy="142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95070" y="2626995"/>
            <a:ext cx="279463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无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pooling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层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5070" y="3636645"/>
            <a:ext cx="223774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使用了五个残差卷积模块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95070" y="4674235"/>
            <a:ext cx="319532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第一层和最后一层使用的是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9*9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的卷积核，其余均为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3*3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7330"/>
            <a:ext cx="70338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的生成器结构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" name="图片 2" descr="/Users/authorcai/Desktop/网络结构.png网络结构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390390" y="1931035"/>
            <a:ext cx="8393430" cy="3011170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428495" y="268540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95" y="364453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428495" y="462703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937510" y="5953125"/>
            <a:ext cx="8764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网络结构来自于论文《Perceptual Losses for Real-Time Style Transfer and Super-Resolution》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基于感知损失的实时风格迁移和超分辨重建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33340" y="2320290"/>
            <a:ext cx="2304415" cy="17995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endCxn id="6" idx="0"/>
          </p:cNvCxnSpPr>
          <p:nvPr/>
        </p:nvCxnSpPr>
        <p:spPr>
          <a:xfrm>
            <a:off x="5353685" y="1355090"/>
            <a:ext cx="932180" cy="9652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38225" y="1913890"/>
            <a:ext cx="6350635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对于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GAN_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Loss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使用最小二乘损失取代负对数似然损失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8225" y="2940685"/>
            <a:ext cx="5337175" cy="1246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在更新判别器的时候，使用生成的图片历史，而不是生成器最新一次生成的图片；把最近50次生成的图片保存为缓存。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8225" y="4592320"/>
            <a:ext cx="4648200" cy="1246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eaLnBrk="1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冷木塔设置为10，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indent="0" algn="l" eaLnBrk="1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使用Adam 进行批次大小为1 的更新。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marL="0" indent="0" algn="l" eaLnBrk="1" latinLnBrk="0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把学习率设置为0.0002 后，从头开始训练的；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7330"/>
            <a:ext cx="70338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的训练细节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428495" y="211136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95" y="321400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428495" y="491405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550" y="3213735"/>
            <a:ext cx="5803900" cy="113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的执行过程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619755" y="1783798"/>
            <a:ext cx="419805" cy="314960"/>
            <a:chOff x="789999" y="2242985"/>
            <a:chExt cx="504229" cy="378415"/>
          </a:xfrm>
        </p:grpSpPr>
        <p:sp>
          <p:nvSpPr>
            <p:cNvPr id="4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473960" y="1783715"/>
            <a:ext cx="4739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配置环境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619755" y="3941528"/>
            <a:ext cx="419805" cy="314960"/>
            <a:chOff x="789999" y="2242985"/>
            <a:chExt cx="504229" cy="378415"/>
          </a:xfrm>
        </p:grpSpPr>
        <p:sp>
          <p:nvSpPr>
            <p:cNvPr id="6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473960" y="2862580"/>
            <a:ext cx="7593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准备数据，设置超参数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Group 19"/>
          <p:cNvGrpSpPr/>
          <p:nvPr/>
        </p:nvGrpSpPr>
        <p:grpSpPr>
          <a:xfrm>
            <a:off x="1619755" y="2862663"/>
            <a:ext cx="419805" cy="314960"/>
            <a:chOff x="789999" y="2242985"/>
            <a:chExt cx="504229" cy="378415"/>
          </a:xfrm>
        </p:grpSpPr>
        <p:sp>
          <p:nvSpPr>
            <p:cNvPr id="10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473960" y="3941445"/>
            <a:ext cx="63906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选择预训练的网络，定义生成器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" name="Group 19"/>
          <p:cNvGrpSpPr/>
          <p:nvPr/>
        </p:nvGrpSpPr>
        <p:grpSpPr>
          <a:xfrm>
            <a:off x="1619755" y="5020393"/>
            <a:ext cx="419805" cy="314960"/>
            <a:chOff x="789999" y="2242985"/>
            <a:chExt cx="504229" cy="378415"/>
          </a:xfrm>
        </p:grpSpPr>
        <p:sp>
          <p:nvSpPr>
            <p:cNvPr id="15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6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473960" y="5001895"/>
            <a:ext cx="6779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定义判别器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Group 19"/>
          <p:cNvGrpSpPr/>
          <p:nvPr/>
        </p:nvGrpSpPr>
        <p:grpSpPr>
          <a:xfrm>
            <a:off x="1603245" y="5936698"/>
            <a:ext cx="419805" cy="314960"/>
            <a:chOff x="789999" y="2242985"/>
            <a:chExt cx="504229" cy="378415"/>
          </a:xfrm>
        </p:grpSpPr>
        <p:sp>
          <p:nvSpPr>
            <p:cNvPr id="19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0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473960" y="5795645"/>
            <a:ext cx="67792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定义训练过程：生成器和判别器的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loss()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函数、训练模型、方差、优化方式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.....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6" name="Group 19"/>
          <p:cNvGrpSpPr/>
          <p:nvPr/>
        </p:nvGrpSpPr>
        <p:grpSpPr>
          <a:xfrm>
            <a:off x="7207755" y="1835868"/>
            <a:ext cx="419805" cy="314960"/>
            <a:chOff x="789999" y="2242985"/>
            <a:chExt cx="504229" cy="378415"/>
          </a:xfrm>
        </p:grpSpPr>
        <p:sp>
          <p:nvSpPr>
            <p:cNvPr id="27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8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061960" y="1830705"/>
            <a:ext cx="3509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开始训练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2" grpId="0"/>
      <p:bldP spid="17" grpId="0"/>
      <p:bldP spid="21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708" y="3687370"/>
            <a:ext cx="432048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4800" dirty="0" smtClean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网络爬虫</a:t>
            </a:r>
            <a:endParaRPr lang="zh-CN" altLang="en-US" sz="4800" dirty="0" smtClean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02976" y="1294078"/>
            <a:ext cx="2602374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01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/>
      <p:bldP spid="11" grpId="0"/>
      <p:bldP spid="11" grpId="1"/>
      <p:bldP spid="12" grpId="0"/>
      <p:bldP spid="1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733444" y="882422"/>
            <a:ext cx="3341438" cy="3948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7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179177" y="3503694"/>
            <a:ext cx="2449974" cy="5193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75" b="1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PART</a:t>
            </a:r>
            <a:endParaRPr lang="en-US" sz="3375" b="1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360645" y="3687370"/>
            <a:ext cx="0" cy="3526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7424420" y="3687445"/>
            <a:ext cx="4885055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endParaRPr lang="en-US" altLang="zh-CN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  <a:p>
            <a:pPr algn="ctr"/>
            <a:r>
              <a:rPr lang="en-US" altLang="zh-CN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tensorflow</a:t>
            </a:r>
            <a:r>
              <a:rPr lang="zh-CN" altLang="en-US" sz="4800" dirty="0">
                <a:solidFill>
                  <a:schemeClr val="accent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实例</a:t>
            </a:r>
            <a:endParaRPr lang="zh-CN" altLang="en-US" sz="4800" dirty="0">
              <a:solidFill>
                <a:schemeClr val="accent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198226" y="1294078"/>
            <a:ext cx="2411874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 smtClean="0">
                <a:solidFill>
                  <a:schemeClr val="bg1"/>
                </a:solidFill>
                <a:latin typeface="Impact" panose="020B0806030902050204" pitchFamily="34" charset="0"/>
                <a:cs typeface="Arial" panose="020B0604020202090204" pitchFamily="34" charset="0"/>
                <a:sym typeface="Arial" panose="020B0604020202090204" pitchFamily="34" charset="0"/>
              </a:rPr>
              <a:t>04</a:t>
            </a:r>
            <a:endParaRPr lang="zh-CN" altLang="en-US" sz="138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8" grpId="0"/>
      <p:bldP spid="11" grpId="0"/>
      <p:bldP spid="11" grpId="1"/>
      <p:bldP spid="12" grpId="0"/>
      <p:bldP spid="1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普通马转换成斑马的原理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9540" y="5532120"/>
            <a:ext cx="4255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利用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将普通马转换成的过程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95870" y="2192655"/>
            <a:ext cx="510857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输入：普通马图片、斑马图片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生成器：生成斑马图像、生成普通马图像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训练集：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cyclegan/horse2zebra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判别器：对生成的图像进行判别是斑马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普通马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目标：获得生成器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F*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G*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algn="l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优化器：反向传播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9" name="图片 18" descr="/Users/authorcai/Desktop/CycleGAN1.pngCycleGAN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25450" y="1696720"/>
            <a:ext cx="6987540" cy="3394710"/>
          </a:xfrm>
          <a:prstGeom prst="rect">
            <a:avLst/>
          </a:prstGeom>
        </p:spPr>
      </p:pic>
      <p:pic>
        <p:nvPicPr>
          <p:cNvPr id="34" name="图片 33" descr="/Users/authorcai/Desktop/CycleGAN2.pngCycleGAN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5450" y="1696720"/>
            <a:ext cx="7272655" cy="3395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05444" y="268256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普通马转换成成斑马生成效果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     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代码执行过程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+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细节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512300" y="2787650"/>
            <a:ext cx="7162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效果图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89408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执行过程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680"/>
            <a:ext cx="700278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将普通马转换成斑马过程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 descr="/Users/authorcai/Desktop/horse2zebra.jpghorse2zebr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40485" y="2538730"/>
            <a:ext cx="4065270" cy="304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8" grpId="0" bldLvl="0" animBg="1"/>
      <p:bldP spid="17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27648"/>
            <a:ext cx="496760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马转换成斑马生成效果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4615" y="1605915"/>
            <a:ext cx="6325235" cy="3242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360" y="1636395"/>
            <a:ext cx="6596380" cy="3351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15" y="1730375"/>
            <a:ext cx="6388100" cy="3118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360" y="1687830"/>
            <a:ext cx="6590665" cy="3300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1730375"/>
            <a:ext cx="6864985" cy="3377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" y="1470025"/>
            <a:ext cx="3975100" cy="3517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23670" y="5374005"/>
            <a:ext cx="167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论文结果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7260" y="5374005"/>
            <a:ext cx="167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实验结果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630170" y="2397760"/>
            <a:ext cx="81534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搭建环境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0170" y="3421380"/>
            <a:ext cx="4025265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导入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数据集：</a:t>
            </a:r>
            <a:r>
              <a:rPr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horse2zebra</a:t>
            </a:r>
            <a:r>
              <a:rPr 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数据集</a:t>
            </a:r>
            <a:endParaRPr 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170" y="4445000"/>
            <a:ext cx="504444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设置超参数：数据集规模、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batch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大小、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epochs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、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steps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4155"/>
            <a:ext cx="736282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CycleGAN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将普通马转换成斑马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预处理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863595" y="2470137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63595" y="3429274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1863595" y="4411766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845435" y="2182495"/>
            <a:ext cx="122301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定义训练模型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45435" y="3224530"/>
            <a:ext cx="163068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定义整体训练过程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45435" y="4207510"/>
            <a:ext cx="193865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根据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epochs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开始训练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45435" y="5158740"/>
            <a:ext cx="1223010" cy="2457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保存训练结果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857250" y="224155"/>
            <a:ext cx="738886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DCGAN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生成手写字体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-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定义模型训练过程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2078860" y="225487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78860" y="321400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2078860" y="4196501"/>
            <a:ext cx="419805" cy="315056"/>
            <a:chOff x="789999" y="2242985"/>
            <a:chExt cx="504229" cy="378415"/>
          </a:xfrm>
        </p:grpSpPr>
        <p:sp>
          <p:nvSpPr>
            <p:cNvPr id="18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9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78860" y="513641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13" t="-1935" r="-3825" b="-122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41343" y="0"/>
            <a:ext cx="6717407" cy="7232650"/>
          </a:xfrm>
          <a:prstGeom prst="rect">
            <a:avLst/>
          </a:prstGeom>
          <a:solidFill>
            <a:srgbClr val="166C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750942" y="663997"/>
            <a:ext cx="5498208" cy="5498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6884293" y="2539117"/>
            <a:ext cx="52315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 smtClean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THANK YOU</a:t>
            </a:r>
            <a:endParaRPr lang="en-US" altLang="zh-CN" sz="6600" b="1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7307028" y="3719158"/>
            <a:ext cx="438603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dirty="0">
                <a:solidFill>
                  <a:schemeClr val="bg1"/>
                </a:solidFill>
                <a:cs typeface="Arial" panose="020B0604020202090204" pitchFamily="34" charset="0"/>
              </a:rPr>
              <a:t>感谢聆听，批评指导</a:t>
            </a:r>
            <a:endParaRPr lang="zh-CN" altLang="en-US" dirty="0">
              <a:solidFill>
                <a:schemeClr val="bg1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3" grpId="0"/>
      <p:bldP spid="13" grpId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smtClean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网络爬虫原理</a:t>
              </a:r>
              <a:endParaRPr lang="zh-CN" altLang="en-US" sz="1400" smtClean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5444" y="325660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现阶段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“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资源</a:t>
              </a: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”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的趋势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31075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目前爬虫发展方向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app</a:t>
              </a:r>
              <a:r>
                <a:rPr lang="zh-CN" altLang="en-US" sz="1400" dirty="0"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爬虫已成为网络爬虫重要的一部分</a:t>
              </a:r>
              <a:endPara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512300" y="2476500"/>
            <a:ext cx="13684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何为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2300" y="3361690"/>
            <a:ext cx="19018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的具体应用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12300" y="5130800"/>
            <a:ext cx="1546225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的优化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12300" y="4246245"/>
            <a:ext cx="1675130" cy="34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CycleGAN vs GAN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41120" y="2390140"/>
            <a:ext cx="4064635" cy="319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57250" y="233727"/>
            <a:ext cx="394915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l"/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论文学习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4" name="图片 13" descr="/Users/authorcai/Desktop/论文.jpg论文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66215" y="2773680"/>
            <a:ext cx="3817620" cy="2286000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857250" y="735013"/>
            <a:ext cx="3851275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3" grpId="0"/>
      <p:bldP spid="20" grpId="0"/>
      <p:bldP spid="5" grpId="0" bldLvl="0" animBg="1"/>
      <p:bldP spid="2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834199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论文学习 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1144270"/>
            <a:ext cx="4597400" cy="46736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669280" y="958850"/>
            <a:ext cx="687578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图像到图像的翻译 (Image-to-Image translation)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是一种视觉上和图像上的问题，它的目标是使用成对的图像作为训练集，（让机器）学习从输入图像到输出图像的映射。然而，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在很多任务中，成对的训练数据无法得到。</a:t>
            </a:r>
            <a:endParaRPr lang="zh-CN" altLang="en-US" sz="1800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我们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提出一种在缺少成对数据的情况下，（让机器）学习从源数据域X到目标数据域Y 的方法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。我们的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目标是使用一个对抗损失函数，学习映射G：X → Y</a:t>
            </a:r>
            <a:r>
              <a:rPr lang="zh-CN" altLang="en-US" sz="1800" dirty="0">
                <a:solidFill>
                  <a:srgbClr val="FFFF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，使得判别器难以区分图片 G(X) 与 图片Y。因为这样子的映射受到巨大的限制，所以我们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为映射G 添加了一个相反的映射F：Y → X，使他们成对，同时加入一个循环一致性损失函数 (cycle consistency loss)，以确保 F(G(X)) ≈ 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（反之亦然）。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在缺少成对训练数据的情况下，我们</a:t>
            </a:r>
            <a:r>
              <a:rPr lang="zh-CN" altLang="en-US" sz="1800" dirty="0">
                <a:solidFill>
                  <a:srgbClr val="0070C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比较了风格迁移、物体变形、季节转换、照片增强等任务下的定性结果。经过定性比较，我们的方法表现得比先前的方法更好。</a:t>
            </a:r>
            <a:endParaRPr lang="zh-CN" altLang="en-US" sz="1800" dirty="0">
              <a:solidFill>
                <a:srgbClr val="0070C0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431101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解决的问题 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" y="1466215"/>
            <a:ext cx="5711825" cy="3623310"/>
          </a:xfrm>
          <a:prstGeom prst="rect">
            <a:avLst/>
          </a:prstGeom>
        </p:spPr>
      </p:pic>
      <p:grpSp>
        <p:nvGrpSpPr>
          <p:cNvPr id="41" name="Group 19"/>
          <p:cNvGrpSpPr/>
          <p:nvPr/>
        </p:nvGrpSpPr>
        <p:grpSpPr>
          <a:xfrm>
            <a:off x="6638925" y="2416810"/>
            <a:ext cx="324485" cy="167640"/>
            <a:chOff x="789999" y="2242985"/>
            <a:chExt cx="504229" cy="378415"/>
          </a:xfrm>
        </p:grpSpPr>
        <p:sp>
          <p:nvSpPr>
            <p:cNvPr id="42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3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168515" y="2178685"/>
            <a:ext cx="56375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现有的监督学习算法需要大量的成对图像训练数据，且在复杂的输出情况下，对图像的转换效果并不理想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5" y="2440305"/>
            <a:ext cx="5299075" cy="1909445"/>
          </a:xfrm>
          <a:prstGeom prst="rect">
            <a:avLst/>
          </a:prstGeom>
        </p:spPr>
      </p:pic>
      <p:grpSp>
        <p:nvGrpSpPr>
          <p:cNvPr id="51" name="Group 19"/>
          <p:cNvGrpSpPr/>
          <p:nvPr/>
        </p:nvGrpSpPr>
        <p:grpSpPr>
          <a:xfrm>
            <a:off x="6666865" y="3948430"/>
            <a:ext cx="324485" cy="167640"/>
            <a:chOff x="789999" y="2242985"/>
            <a:chExt cx="504229" cy="378415"/>
          </a:xfrm>
        </p:grpSpPr>
        <p:sp>
          <p:nvSpPr>
            <p:cNvPr id="52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3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7196455" y="3710305"/>
            <a:ext cx="56819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在没有成对图像的情况下，刻画一个图像数据集的特征，并弄清楚如何将这些特征转化为另外一个图像数据集的特征。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/>
      <p:bldP spid="5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857250" y="234315"/>
            <a:ext cx="4311015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提出的假设</a:t>
            </a:r>
            <a:r>
              <a:rPr lang="en-US" altLang="zh-CN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/</a:t>
            </a:r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方法 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61695" y="4396740"/>
            <a:ext cx="1188529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方法二：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翻译应该具有“循环稳定性”(translation should be "cycle consistent")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的这个性质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语言从中文翻译成英语，再从英语翻译成中文，是相同的一个句子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数学上讲，翻译器 G : X → Y 与翻译器 F : Y → X ，可得G 与 F 彼此是相反的，这一对映射是双射(bijections) 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在算法中，将映射 G 和 F 的进行同步训练，并加上循环稳定损失函数(cycle consistency loss) ，</a:t>
            </a:r>
            <a:r>
              <a:rPr lang="zh-CN" altLang="en-US" sz="1800" dirty="0">
                <a:solidFill>
                  <a:srgbClr val="00B05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得到非成对图像到图像的目标转换</a:t>
            </a:r>
            <a:endParaRPr lang="zh-CN" altLang="en-US" sz="1800" dirty="0">
              <a:solidFill>
                <a:srgbClr val="00B050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7" name="Group 19"/>
          <p:cNvGrpSpPr/>
          <p:nvPr/>
        </p:nvGrpSpPr>
        <p:grpSpPr>
          <a:xfrm>
            <a:off x="302260" y="2909570"/>
            <a:ext cx="354965" cy="167640"/>
            <a:chOff x="789999" y="2242985"/>
            <a:chExt cx="504229" cy="378415"/>
          </a:xfrm>
        </p:grpSpPr>
        <p:sp>
          <p:nvSpPr>
            <p:cNvPr id="48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49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760095" y="2671445"/>
            <a:ext cx="111569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方法一：在集合层面使用监督学习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-&gt;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不通过成对的图像进行训练，而通过在集合层面进行训练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已知两个图像域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，通过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，使用生成器将图像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生成图像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y’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，使用判别器将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y‘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进行判别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但是往往会将多个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转换成一个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y</a:t>
            </a:r>
            <a:r>
              <a:rPr lang="zh-CN" altLang="en-US" sz="18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，即存在映射多对一的问题，且程序需要优化</a:t>
            </a:r>
            <a:endParaRPr lang="zh-CN" altLang="en-US" sz="1800" dirty="0">
              <a:solidFill>
                <a:srgbClr val="FF0000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0095" y="1463675"/>
            <a:ext cx="9542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假设：在每种场景下的每一幅图片，都存在着另一种场景下的图片与之对应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机器可以学习在不同场景下的图片转换关系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Group 19"/>
          <p:cNvGrpSpPr/>
          <p:nvPr/>
        </p:nvGrpSpPr>
        <p:grpSpPr>
          <a:xfrm>
            <a:off x="350520" y="1676400"/>
            <a:ext cx="354965" cy="167640"/>
            <a:chOff x="789999" y="2242985"/>
            <a:chExt cx="504229" cy="378415"/>
          </a:xfrm>
        </p:grpSpPr>
        <p:sp>
          <p:nvSpPr>
            <p:cNvPr id="8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grpSp>
        <p:nvGrpSpPr>
          <p:cNvPr id="10" name="Group 19"/>
          <p:cNvGrpSpPr/>
          <p:nvPr/>
        </p:nvGrpSpPr>
        <p:grpSpPr>
          <a:xfrm>
            <a:off x="350520" y="4695825"/>
            <a:ext cx="354965" cy="167640"/>
            <a:chOff x="789999" y="2242985"/>
            <a:chExt cx="504229" cy="378415"/>
          </a:xfrm>
        </p:grpSpPr>
        <p:sp>
          <p:nvSpPr>
            <p:cNvPr id="1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1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just">
                <a:lnSpc>
                  <a:spcPct val="120000"/>
                </a:lnSpc>
              </a:pPr>
              <a:endParaRPr lang="en-GB" sz="900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/>
      <p:bldP spid="50" grpId="1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论文中的实验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0560" y="1295400"/>
            <a:ext cx="115176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Cycle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GAN属于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的一种模型，由于其较强的通用性和较好的生成效果，得到广泛的应用：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循环一致性损失(cycle consistency loss)的实验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在城市景观数据集(Cityscapes dataset) 上的 语义标签↔照片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marL="342900" indent="-342900" eaLnBrk="1" latinLnBrk="0" hangingPunct="1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......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30350" y="6757035"/>
            <a:ext cx="115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Input_x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52975" y="6757035"/>
            <a:ext cx="2324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Output G(x)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17230" y="6757035"/>
            <a:ext cx="2809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Output F(G(x))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565" y="3636010"/>
            <a:ext cx="11116945" cy="2731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3636010"/>
            <a:ext cx="10971530" cy="27539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" y="3648710"/>
            <a:ext cx="10959465" cy="27425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295" y="3636010"/>
            <a:ext cx="9112885" cy="3016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15" y="3380105"/>
            <a:ext cx="11497310" cy="3745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8"/>
          <p:cNvSpPr txBox="1"/>
          <p:nvPr/>
        </p:nvSpPr>
        <p:spPr>
          <a:xfrm>
            <a:off x="857250" y="233680"/>
            <a:ext cx="5095240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和神经风格迁移效果对比</a:t>
            </a:r>
            <a:endParaRPr lang="zh-CN" altLang="en-US" sz="3200" dirty="0" smtClean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57250" y="743616"/>
            <a:ext cx="2807720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2019 ANNUAL WORK SUMMARY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960" y="958850"/>
            <a:ext cx="9838690" cy="61480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90" y="958850"/>
            <a:ext cx="9942195" cy="5941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1"/>
</p:tagLst>
</file>

<file path=ppt/tags/tag10.xml><?xml version="1.0" encoding="utf-8"?>
<p:tagLst xmlns:p="http://schemas.openxmlformats.org/presentationml/2006/main">
  <p:tag name="MH" val="20161022192605"/>
  <p:tag name="MH_LIBRARY" val="GRAPHIC"/>
  <p:tag name="MH_TYPE" val="Text"/>
  <p:tag name="MH_ORDER" val="4"/>
</p:tagLst>
</file>

<file path=ppt/tags/tag11.xml><?xml version="1.0" encoding="utf-8"?>
<p:tagLst xmlns:p="http://schemas.openxmlformats.org/presentationml/2006/main">
  <p:tag name="MH" val="20161022192605"/>
  <p:tag name="MH_LIBRARY" val="GRAPHIC"/>
  <p:tag name="MH_TYPE" val="Other"/>
  <p:tag name="MH_ORDER" val="5"/>
</p:tagLst>
</file>

<file path=ppt/tags/tag12.xml><?xml version="1.0" encoding="utf-8"?>
<p:tagLst xmlns:p="http://schemas.openxmlformats.org/presentationml/2006/main">
  <p:tag name="MH" val="20161022192605"/>
  <p:tag name="MH_LIBRARY" val="GRAPHIC"/>
  <p:tag name="MH_TYPE" val="Other"/>
  <p:tag name="MH_ORDER" val="6"/>
</p:tagLst>
</file>

<file path=ppt/tags/tag13.xml><?xml version="1.0" encoding="utf-8"?>
<p:tagLst xmlns:p="http://schemas.openxmlformats.org/presentationml/2006/main">
  <p:tag name="MH" val="20161022192605"/>
  <p:tag name="MH_LIBRARY" val="GRAPHIC"/>
  <p:tag name="MH_TYPE" val="Other"/>
  <p:tag name="MH_ORDER" val="4"/>
</p:tagLst>
</file>

<file path=ppt/tags/tag14.xml><?xml version="1.0" encoding="utf-8"?>
<p:tagLst xmlns:p="http://schemas.openxmlformats.org/presentationml/2006/main">
  <p:tag name="MH" val="20161022192605"/>
  <p:tag name="MH_LIBRARY" val="GRAPHIC"/>
  <p:tag name="MH_TYPE" val="Other"/>
  <p:tag name="MH_ORDER" val="7"/>
</p:tagLst>
</file>

<file path=ppt/tags/tag15.xml><?xml version="1.0" encoding="utf-8"?>
<p:tagLst xmlns:p="http://schemas.openxmlformats.org/presentationml/2006/main">
  <p:tag name="MH" val="20161022192605"/>
  <p:tag name="MH_LIBRARY" val="GRAPHIC"/>
  <p:tag name="MH_TYPE" val="Other"/>
  <p:tag name="MH_ORDER" val="3"/>
</p:tagLst>
</file>

<file path=ppt/tags/tag16.xml><?xml version="1.0" encoding="utf-8"?>
<p:tagLst xmlns:p="http://schemas.openxmlformats.org/presentationml/2006/main">
  <p:tag name="MH" val="20161022192605"/>
  <p:tag name="MH_LIBRARY" val="GRAPHIC"/>
  <p:tag name="MH_TYPE" val="Other"/>
  <p:tag name="MH_ORDER" val="8"/>
</p:tagLst>
</file>

<file path=ppt/tags/tag1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61022192605"/>
  <p:tag name="MH_LIBRARY" val="GRAPHIC"/>
</p:tagLst>
</file>

<file path=ppt/tags/tag2.xml><?xml version="1.0" encoding="utf-8"?>
<p:tagLst xmlns:p="http://schemas.openxmlformats.org/presentationml/2006/main">
  <p:tag name="MH" val="20161022192605"/>
  <p:tag name="MH_LIBRARY" val="GRAPHIC"/>
  <p:tag name="MH_TYPE" val="Other"/>
  <p:tag name="MH_ORDER" val="1"/>
</p:tagLst>
</file>

<file path=ppt/tags/tag3.xml><?xml version="1.0" encoding="utf-8"?>
<p:tagLst xmlns:p="http://schemas.openxmlformats.org/presentationml/2006/main">
  <p:tag name="MH" val="20161022192605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MH" val="20161022192605"/>
  <p:tag name="MH_LIBRARY" val="GRAPHIC"/>
  <p:tag name="MH_TYPE" val="Text"/>
  <p:tag name="MH_ORDER" val="1"/>
</p:tagLst>
</file>

<file path=ppt/tags/tag5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2"/>
</p:tagLst>
</file>

<file path=ppt/tags/tag6.xml><?xml version="1.0" encoding="utf-8"?>
<p:tagLst xmlns:p="http://schemas.openxmlformats.org/presentationml/2006/main">
  <p:tag name="MH" val="20161022192605"/>
  <p:tag name="MH_LIBRARY" val="GRAPHIC"/>
  <p:tag name="MH_TYPE" val="Text"/>
  <p:tag name="MH_ORDER" val="2"/>
</p:tagLst>
</file>

<file path=ppt/tags/tag7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3"/>
</p:tagLst>
</file>

<file path=ppt/tags/tag8.xml><?xml version="1.0" encoding="utf-8"?>
<p:tagLst xmlns:p="http://schemas.openxmlformats.org/presentationml/2006/main">
  <p:tag name="MH" val="20161022192605"/>
  <p:tag name="MH_LIBRARY" val="GRAPHIC"/>
  <p:tag name="MH_TYPE" val="Text"/>
  <p:tag name="MH_ORDER" val="3"/>
</p:tagLst>
</file>

<file path=ppt/tags/tag9.xml><?xml version="1.0" encoding="utf-8"?>
<p:tagLst xmlns:p="http://schemas.openxmlformats.org/presentationml/2006/main">
  <p:tag name="MH" val="20161022192605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自定义设计方案">
  <a:themeElements>
    <a:clrScheme name="自定义 1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6CA3"/>
      </a:accent1>
      <a:accent2>
        <a:srgbClr val="46B9D0"/>
      </a:accent2>
      <a:accent3>
        <a:srgbClr val="166CA3"/>
      </a:accent3>
      <a:accent4>
        <a:srgbClr val="46B9D0"/>
      </a:accent4>
      <a:accent5>
        <a:srgbClr val="166CA3"/>
      </a:accent5>
      <a:accent6>
        <a:srgbClr val="46B9D0"/>
      </a:accent6>
      <a:hlink>
        <a:srgbClr val="166CA3"/>
      </a:hlink>
      <a:folHlink>
        <a:srgbClr val="46B9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5149</Words>
  <Application>WPS 演示</Application>
  <PresentationFormat>自定义</PresentationFormat>
  <Paragraphs>427</Paragraphs>
  <Slides>36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微软雅黑</vt:lpstr>
      <vt:lpstr>汉仪旗黑KW</vt:lpstr>
      <vt:lpstr>Impact</vt:lpstr>
      <vt:lpstr>Segoe UI</vt:lpstr>
      <vt:lpstr>Source Sans Pro Light</vt:lpstr>
      <vt:lpstr>苹方-简</vt:lpstr>
      <vt:lpstr>Wingdings</vt:lpstr>
      <vt:lpstr>宋体</vt:lpstr>
      <vt:lpstr>Arial Unicode MS</vt:lpstr>
      <vt:lpstr>Calibri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bt185</dc:title>
  <dc:creator/>
  <cp:lastModifiedBy>authorcai</cp:lastModifiedBy>
  <cp:revision>63</cp:revision>
  <dcterms:created xsi:type="dcterms:W3CDTF">2020-04-13T14:26:40Z</dcterms:created>
  <dcterms:modified xsi:type="dcterms:W3CDTF">2020-04-13T14:26:40Z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